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9" d="100"/>
          <a:sy n="79" d="100"/>
        </p:scale>
        <p:origin x="10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0724C31-10B7-4C4D-AD5E-807D7C911C84}" type="datetimeFigureOut">
              <a:rPr lang="fr-FR" smtClean="0"/>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105158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724C31-10B7-4C4D-AD5E-807D7C911C84}" type="datetimeFigureOut">
              <a:rPr lang="fr-FR" smtClean="0"/>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402710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724C31-10B7-4C4D-AD5E-807D7C911C84}" type="datetimeFigureOut">
              <a:rPr lang="fr-FR" smtClean="0"/>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309894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724C31-10B7-4C4D-AD5E-807D7C911C84}" type="datetimeFigureOut">
              <a:rPr lang="fr-FR" smtClean="0"/>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156997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0724C31-10B7-4C4D-AD5E-807D7C911C84}" type="datetimeFigureOut">
              <a:rPr lang="fr-FR" smtClean="0"/>
              <a:t>13/11/2016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259239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0724C31-10B7-4C4D-AD5E-807D7C911C84}" type="datetimeFigureOut">
              <a:rPr lang="fr-FR" smtClean="0"/>
              <a:t>13/11/2016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80014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724C31-10B7-4C4D-AD5E-807D7C911C84}" type="datetimeFigureOut">
              <a:rPr lang="fr-FR" smtClean="0"/>
              <a:t>13/11/2016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305450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0724C31-10B7-4C4D-AD5E-807D7C911C84}" type="datetimeFigureOut">
              <a:rPr lang="fr-FR" smtClean="0"/>
              <a:t>13/11/2016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330106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724C31-10B7-4C4D-AD5E-807D7C911C84}" type="datetimeFigureOut">
              <a:rPr lang="fr-FR" smtClean="0"/>
              <a:t>13/11/2016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267752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0724C31-10B7-4C4D-AD5E-807D7C911C84}" type="datetimeFigureOut">
              <a:rPr lang="fr-FR" smtClean="0"/>
              <a:t>13/11/2016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64752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0724C31-10B7-4C4D-AD5E-807D7C911C84}" type="datetimeFigureOut">
              <a:rPr lang="fr-FR" smtClean="0"/>
              <a:t>13/11/2016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1E6E8D-9BF0-4C9B-A0C7-9A8F5CBD049E}" type="slidenum">
              <a:rPr lang="fr-FR" smtClean="0"/>
              <a:t>‹N°›</a:t>
            </a:fld>
            <a:endParaRPr lang="fr-FR"/>
          </a:p>
        </p:txBody>
      </p:sp>
    </p:spTree>
    <p:extLst>
      <p:ext uri="{BB962C8B-B14F-4D97-AF65-F5344CB8AC3E}">
        <p14:creationId xmlns:p14="http://schemas.microsoft.com/office/powerpoint/2010/main" val="122193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24C31-10B7-4C4D-AD5E-807D7C911C84}" type="datetimeFigureOut">
              <a:rPr lang="fr-FR" smtClean="0"/>
              <a:t>13/11/2016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E6E8D-9BF0-4C9B-A0C7-9A8F5CBD049E}" type="slidenum">
              <a:rPr lang="fr-FR" smtClean="0"/>
              <a:t>‹N°›</a:t>
            </a:fld>
            <a:endParaRPr lang="fr-FR"/>
          </a:p>
        </p:txBody>
      </p:sp>
    </p:spTree>
    <p:extLst>
      <p:ext uri="{BB962C8B-B14F-4D97-AF65-F5344CB8AC3E}">
        <p14:creationId xmlns:p14="http://schemas.microsoft.com/office/powerpoint/2010/main" val="383299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8900" y="0"/>
            <a:ext cx="9144000" cy="2387600"/>
          </a:xfrm>
        </p:spPr>
        <p:txBody>
          <a:bodyPr>
            <a:normAutofit/>
          </a:bodyPr>
          <a:lstStyle/>
          <a:p>
            <a:r>
              <a:rPr lang="fr-FR" sz="3200" dirty="0" smtClean="0">
                <a:solidFill>
                  <a:schemeClr val="accent5">
                    <a:lumMod val="75000"/>
                  </a:schemeClr>
                </a:solidFill>
                <a:latin typeface="Arial" panose="020B0604020202020204" pitchFamily="34" charset="0"/>
                <a:cs typeface="Arial" panose="020B0604020202020204" pitchFamily="34" charset="0"/>
              </a:rPr>
              <a:t>Le vote blanc, les bulletins blancs, les votes nuls</a:t>
            </a:r>
            <a:r>
              <a:rPr lang="fr-FR" sz="3200" dirty="0" smtClean="0">
                <a:latin typeface="Arial" panose="020B0604020202020204" pitchFamily="34" charset="0"/>
                <a:cs typeface="Arial" panose="020B0604020202020204" pitchFamily="34" charset="0"/>
              </a:rPr>
              <a:t/>
            </a:r>
            <a:br>
              <a:rPr lang="fr-FR" sz="3200" dirty="0" smtClean="0">
                <a:latin typeface="Arial" panose="020B0604020202020204" pitchFamily="34" charset="0"/>
                <a:cs typeface="Arial" panose="020B0604020202020204" pitchFamily="34" charset="0"/>
              </a:rPr>
            </a:br>
            <a:r>
              <a:rPr lang="fr-FR" sz="3200" dirty="0" smtClean="0">
                <a:latin typeface="Arial" panose="020B0604020202020204" pitchFamily="34" charset="0"/>
                <a:cs typeface="Arial" panose="020B0604020202020204" pitchFamily="34" charset="0"/>
              </a:rPr>
              <a:t/>
            </a:r>
            <a:br>
              <a:rPr lang="fr-FR" sz="3200" dirty="0" smtClean="0">
                <a:latin typeface="Arial" panose="020B0604020202020204" pitchFamily="34" charset="0"/>
                <a:cs typeface="Arial" panose="020B0604020202020204" pitchFamily="34" charset="0"/>
              </a:rPr>
            </a:b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endParaRPr lang="fr-FR" sz="3200"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651000" y="1550035"/>
            <a:ext cx="9144000" cy="3744000"/>
          </a:xfrm>
        </p:spPr>
        <p:txBody>
          <a:bodyPr/>
          <a:lstStyle/>
          <a:p>
            <a:endParaRPr lang="fr-FR" dirty="0"/>
          </a:p>
        </p:txBody>
      </p:sp>
      <p:pic>
        <p:nvPicPr>
          <p:cNvPr id="4" name="Image 3"/>
          <p:cNvPicPr/>
          <p:nvPr/>
        </p:nvPicPr>
        <p:blipFill>
          <a:blip r:embed="rId2"/>
          <a:stretch>
            <a:fillRect/>
          </a:stretch>
        </p:blipFill>
        <p:spPr>
          <a:xfrm>
            <a:off x="3215640" y="1550035"/>
            <a:ext cx="5760720" cy="3757930"/>
          </a:xfrm>
          <a:prstGeom prst="rect">
            <a:avLst/>
          </a:prstGeom>
        </p:spPr>
      </p:pic>
    </p:spTree>
    <p:extLst>
      <p:ext uri="{BB962C8B-B14F-4D97-AF65-F5344CB8AC3E}">
        <p14:creationId xmlns:p14="http://schemas.microsoft.com/office/powerpoint/2010/main" val="404490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chemeClr val="accent5">
                    <a:lumMod val="75000"/>
                  </a:schemeClr>
                </a:solidFill>
                <a:latin typeface="Arial" panose="020B0604020202020204" pitchFamily="34" charset="0"/>
                <a:cs typeface="Arial" panose="020B0604020202020204" pitchFamily="34" charset="0"/>
              </a:rPr>
              <a:t>Trois remarques importantes</a:t>
            </a:r>
            <a:endParaRPr lang="fr-FR" sz="2400" b="1" dirty="0">
              <a:solidFill>
                <a:schemeClr val="accent5">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463040"/>
            <a:ext cx="10515600" cy="5114585"/>
          </a:xfrm>
        </p:spPr>
        <p:txBody>
          <a:bodyPr>
            <a:normAutofit fontScale="77500" lnSpcReduction="20000"/>
          </a:bodyPr>
          <a:lstStyle/>
          <a:p>
            <a:pPr algn="just"/>
            <a:r>
              <a:rPr lang="fr-FR" dirty="0" smtClean="0"/>
              <a:t>La </a:t>
            </a:r>
            <a:r>
              <a:rPr lang="fr-FR" dirty="0"/>
              <a:t>loi prévoit que ces dispositions sont applicables à </a:t>
            </a:r>
            <a:r>
              <a:rPr lang="fr-FR" dirty="0" smtClean="0"/>
              <a:t>la quasi-totalité des scrutins électoraux  </a:t>
            </a:r>
            <a:r>
              <a:rPr lang="fr-FR" b="1" dirty="0"/>
              <a:t>à l’exception </a:t>
            </a:r>
            <a:r>
              <a:rPr lang="fr-FR" dirty="0"/>
              <a:t>de l’élection </a:t>
            </a:r>
            <a:r>
              <a:rPr lang="fr-FR" dirty="0" smtClean="0"/>
              <a:t>du Président de la République et des référendums locaux dont la détermination des modalités et des opérations de vote relèvent de la loi organique en application des articles 7 et 72-1 de la Constitution</a:t>
            </a:r>
            <a:r>
              <a:rPr lang="fr-FR" dirty="0" smtClean="0"/>
              <a:t>.</a:t>
            </a:r>
            <a:endParaRPr lang="fr-FR" dirty="0"/>
          </a:p>
          <a:p>
            <a:pPr algn="just"/>
            <a:r>
              <a:rPr lang="fr-FR" dirty="0"/>
              <a:t>Ajoutons également que dans les bureaux de vote dotés d’une machine à voter, le vote blanc, quoique </a:t>
            </a:r>
            <a:r>
              <a:rPr lang="fr-FR" dirty="0" smtClean="0"/>
              <a:t>exclu </a:t>
            </a:r>
            <a:r>
              <a:rPr lang="fr-FR" dirty="0"/>
              <a:t>des suffrages exprimés, est clairement identifié comme la possibilité légale offerte à l’électeur de ne procéder à aucun choix selon l’article L. 57-1 du code électoral qui stipule « </a:t>
            </a:r>
            <a:r>
              <a:rPr lang="fr-FR" i="1" dirty="0">
                <a:solidFill>
                  <a:schemeClr val="accent5">
                    <a:lumMod val="75000"/>
                  </a:schemeClr>
                </a:solidFill>
              </a:rPr>
              <a:t>les machines à voter doivent …permettre l’enregistrement d’un vote blanc.</a:t>
            </a:r>
            <a:r>
              <a:rPr lang="fr-FR" i="1" dirty="0"/>
              <a:t> </a:t>
            </a:r>
            <a:r>
              <a:rPr lang="fr-FR" dirty="0"/>
              <a:t>» Il est donc proposé aux électeurs concernés une véritable alternative entre le vote pour un candidat, une liste ou une réponse et le vote blanc. </a:t>
            </a:r>
            <a:endParaRPr lang="fr-FR" dirty="0" smtClean="0"/>
          </a:p>
          <a:p>
            <a:pPr algn="just"/>
            <a:r>
              <a:rPr lang="fr-FR" dirty="0" smtClean="0"/>
              <a:t>A </a:t>
            </a:r>
            <a:r>
              <a:rPr lang="fr-FR" dirty="0"/>
              <a:t>l’exception du vote électronique, l’état français ne fournit pas de bulletin blanc lors d’une élection. Aucune disposition du code électoral n’impose « </a:t>
            </a:r>
            <a:r>
              <a:rPr lang="fr-FR" i="1" dirty="0">
                <a:solidFill>
                  <a:schemeClr val="accent5">
                    <a:lumMod val="75000"/>
                  </a:schemeClr>
                </a:solidFill>
              </a:rPr>
              <a:t>de mettre à la disposition des électeurs des bulletins blancs </a:t>
            </a:r>
            <a:r>
              <a:rPr lang="fr-FR" i="1" dirty="0"/>
              <a:t>»</a:t>
            </a:r>
            <a:r>
              <a:rPr lang="fr-FR" dirty="0"/>
              <a:t> (CE, 22 février 2008, Guiraud et </a:t>
            </a:r>
            <a:r>
              <a:rPr lang="fr-FR" dirty="0" err="1"/>
              <a:t>Leddet</a:t>
            </a:r>
            <a:r>
              <a:rPr lang="fr-FR" dirty="0"/>
              <a:t>, n°301664). En outre, l’interdiction générale de distribuer des bulletins, circulaires et autres documents le jour du scrutin (art. L 49 du code électoral) interdit leur distribution à l’extérieur du bureau de vote. Les électeurs qui souhaitent voter blanc doivent donc </a:t>
            </a:r>
            <a:r>
              <a:rPr lang="fr-FR" dirty="0" smtClean="0"/>
              <a:t>apporter leur bulletin blanc avec eux </a:t>
            </a:r>
            <a:r>
              <a:rPr lang="fr-FR" dirty="0" smtClean="0"/>
              <a:t>le jour du scrutin.</a:t>
            </a:r>
            <a:endParaRPr lang="fr-FR" dirty="0"/>
          </a:p>
        </p:txBody>
      </p:sp>
    </p:spTree>
    <p:extLst>
      <p:ext uri="{BB962C8B-B14F-4D97-AF65-F5344CB8AC3E}">
        <p14:creationId xmlns:p14="http://schemas.microsoft.com/office/powerpoint/2010/main" val="324876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chemeClr val="accent5">
                    <a:lumMod val="75000"/>
                  </a:schemeClr>
                </a:solidFill>
                <a:latin typeface="Arial" panose="020B0604020202020204" pitchFamily="34" charset="0"/>
                <a:cs typeface="Arial" panose="020B0604020202020204" pitchFamily="34" charset="0"/>
              </a:rPr>
              <a:t>Les deux élections où le vote blanc a été comptabilisé</a:t>
            </a:r>
            <a:endParaRPr lang="fr-FR" sz="2400" b="1" dirty="0">
              <a:solidFill>
                <a:schemeClr val="accent5">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a:bodyPr>
          <a:lstStyle/>
          <a:p>
            <a:pPr algn="just"/>
            <a:r>
              <a:rPr lang="fr-FR" sz="2400" b="1" dirty="0">
                <a:solidFill>
                  <a:schemeClr val="accent5">
                    <a:lumMod val="75000"/>
                  </a:schemeClr>
                </a:solidFill>
              </a:rPr>
              <a:t>C’est aux élections européennes du 25 mai 2014 </a:t>
            </a:r>
            <a:r>
              <a:rPr lang="fr-FR" sz="2400" dirty="0"/>
              <a:t>que, </a:t>
            </a:r>
            <a:r>
              <a:rPr lang="fr-FR" sz="2400" dirty="0" smtClean="0"/>
              <a:t>pour la première fois, les votes blancs ont été comptabilisés: 2,77 % (546.601 </a:t>
            </a:r>
            <a:r>
              <a:rPr lang="fr-FR" sz="2400" dirty="0"/>
              <a:t>sur 19.747.893 </a:t>
            </a:r>
            <a:r>
              <a:rPr lang="fr-FR" sz="2400" dirty="0" smtClean="0"/>
              <a:t>votants) contre 1,24%  de bulletins nuls (soit 245.531). </a:t>
            </a:r>
            <a:r>
              <a:rPr lang="fr-FR" sz="2400" dirty="0"/>
              <a:t>A titre de comparaison, aux européennes de 2009, les bulletins nuls, au sein desquels étaient également comptés les bulletins blancs, représentaient 4,30% du nombre des votants.</a:t>
            </a:r>
          </a:p>
          <a:p>
            <a:pPr algn="just"/>
            <a:r>
              <a:rPr lang="fr-FR" sz="2400" b="1" dirty="0">
                <a:solidFill>
                  <a:schemeClr val="accent5">
                    <a:lumMod val="50000"/>
                  </a:schemeClr>
                </a:solidFill>
              </a:rPr>
              <a:t>Lors des dernières élections régionales en 2015</a:t>
            </a:r>
            <a:r>
              <a:rPr lang="fr-FR" sz="2400" dirty="0"/>
              <a:t>, le vote blanc a été particulièrement </a:t>
            </a:r>
            <a:r>
              <a:rPr lang="fr-FR" sz="2400" dirty="0" smtClean="0"/>
              <a:t>renforcé, au deuxième tour, dans </a:t>
            </a:r>
            <a:r>
              <a:rPr lang="fr-FR" sz="2400" dirty="0"/>
              <a:t>les deux régions où le parti socialiste </a:t>
            </a:r>
            <a:r>
              <a:rPr lang="fr-FR" sz="2400" dirty="0" smtClean="0"/>
              <a:t>a retiré </a:t>
            </a:r>
            <a:r>
              <a:rPr lang="fr-FR" sz="2400" dirty="0"/>
              <a:t>ses listes pour laisser la droite seule face à l’extrême droite : le Nord Pas de Calais-Picardie (5,41% contre 1,97% au premier tour) et Provence-Alpes-Côte d’Azur (4,53% contre 2,22% au premier tour). Il s’est également renforcé en Bretagne, notamment dans les territoires à fort vote </a:t>
            </a:r>
            <a:r>
              <a:rPr lang="fr-FR" sz="2400" dirty="0" smtClean="0"/>
              <a:t>régionaliste.</a:t>
            </a:r>
            <a:endParaRPr lang="fr-FR" sz="2400" dirty="0"/>
          </a:p>
        </p:txBody>
      </p:sp>
    </p:spTree>
    <p:extLst>
      <p:ext uri="{BB962C8B-B14F-4D97-AF65-F5344CB8AC3E}">
        <p14:creationId xmlns:p14="http://schemas.microsoft.com/office/powerpoint/2010/main" val="414407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chemeClr val="accent5">
                    <a:lumMod val="75000"/>
                  </a:schemeClr>
                </a:solidFill>
                <a:latin typeface="Arial" panose="020B0604020202020204" pitchFamily="34" charset="0"/>
                <a:cs typeface="Arial" panose="020B0604020202020204" pitchFamily="34" charset="0"/>
              </a:rPr>
              <a:t>Quelles sont les motivations des électeurs qui votent blanc ? </a:t>
            </a:r>
            <a:r>
              <a:rPr lang="fr-FR" sz="2400" dirty="0"/>
              <a:t/>
            </a:r>
            <a:br>
              <a:rPr lang="fr-FR" sz="2400" dirty="0"/>
            </a:b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291335"/>
            <a:ext cx="10515600" cy="5256000"/>
          </a:xfrm>
        </p:spPr>
        <p:txBody>
          <a:bodyPr>
            <a:normAutofit fontScale="85000" lnSpcReduction="20000"/>
          </a:bodyPr>
          <a:lstStyle/>
          <a:p>
            <a:pPr marL="0" indent="0">
              <a:buNone/>
            </a:pPr>
            <a:endParaRPr lang="fr-FR" dirty="0"/>
          </a:p>
          <a:p>
            <a:pPr algn="just"/>
            <a:r>
              <a:rPr lang="fr-FR" dirty="0"/>
              <a:t>Plusieurs significations possibles peuvent être données au vote blanc </a:t>
            </a:r>
            <a:r>
              <a:rPr lang="fr-FR" dirty="0" smtClean="0"/>
              <a:t>:</a:t>
            </a:r>
          </a:p>
          <a:p>
            <a:pPr algn="just"/>
            <a:r>
              <a:rPr lang="fr-FR" dirty="0" smtClean="0"/>
              <a:t>Le </a:t>
            </a:r>
            <a:r>
              <a:rPr lang="fr-FR" dirty="0"/>
              <a:t>vote blanc est un moyen d’expression pensé : </a:t>
            </a:r>
            <a:r>
              <a:rPr lang="fr-FR" dirty="0" smtClean="0"/>
              <a:t>si l’électeur </a:t>
            </a:r>
            <a:r>
              <a:rPr lang="fr-FR" dirty="0"/>
              <a:t>exprime une volonté de se démarquer du choix proposé par l’élection, il reconnait sa </a:t>
            </a:r>
            <a:r>
              <a:rPr lang="fr-FR" dirty="0" smtClean="0"/>
              <a:t>légitimité</a:t>
            </a:r>
          </a:p>
          <a:p>
            <a:pPr algn="just"/>
            <a:r>
              <a:rPr lang="fr-FR" dirty="0" smtClean="0"/>
              <a:t>Dans </a:t>
            </a:r>
            <a:r>
              <a:rPr lang="fr-FR" dirty="0"/>
              <a:t>les petites communes où tout le monde se connait, le vote blanc permet de voter au vu et au su de la communauté, tout en exprimant le souhait de quelque chose de différent de ce que les candidats proposent.</a:t>
            </a:r>
          </a:p>
          <a:p>
            <a:pPr algn="just"/>
            <a:r>
              <a:rPr lang="fr-FR" dirty="0"/>
              <a:t>Le vote blanc contribue à la légitimité d’un groupe ou d’un élu : si quelqu’un est élu avec peu de bulletins blancs, ses décisions seront peut-être mieux respectées parce qu’il recueille l’assentiment positif des électeurs. Inversement, une forte abstention ou de nombreux votes blancs et nuls, laissent penser que l’élu reflète moins fidèlement la volonté majoritaire, et une moindre adhésion à ses choix politiques ou stratégiques. </a:t>
            </a:r>
          </a:p>
          <a:p>
            <a:pPr algn="just"/>
            <a:r>
              <a:rPr lang="fr-FR" dirty="0"/>
              <a:t>L’électeur peut aussi ne pas trouver de candidat ou de parti politique qui corresponde à ses idées, mais </a:t>
            </a:r>
            <a:r>
              <a:rPr lang="fr-FR" dirty="0" smtClean="0"/>
              <a:t>vouloir manifester </a:t>
            </a:r>
            <a:r>
              <a:rPr lang="fr-FR" dirty="0"/>
              <a:t>sa déception par le vote, plutôt que par l’abstention. </a:t>
            </a:r>
          </a:p>
        </p:txBody>
      </p:sp>
    </p:spTree>
    <p:extLst>
      <p:ext uri="{BB962C8B-B14F-4D97-AF65-F5344CB8AC3E}">
        <p14:creationId xmlns:p14="http://schemas.microsoft.com/office/powerpoint/2010/main" val="43186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chemeClr val="accent5">
                    <a:lumMod val="75000"/>
                  </a:schemeClr>
                </a:solidFill>
                <a:latin typeface="Arial" panose="020B0604020202020204" pitchFamily="34" charset="0"/>
                <a:cs typeface="Arial" panose="020B0604020202020204" pitchFamily="34" charset="0"/>
              </a:rPr>
              <a:t>Selon un sondage de CEVIPOF </a:t>
            </a:r>
            <a:r>
              <a:rPr lang="fr-FR" dirty="0">
                <a:solidFill>
                  <a:schemeClr val="accent5">
                    <a:lumMod val="75000"/>
                  </a:schemeClr>
                </a:solidFill>
              </a:rPr>
              <a:t>:</a:t>
            </a:r>
            <a:r>
              <a:rPr lang="fr-FR" dirty="0"/>
              <a:t/>
            </a:r>
            <a:br>
              <a:rPr lang="fr-FR" dirty="0"/>
            </a:br>
            <a:endParaRPr lang="fr-FR" dirty="0"/>
          </a:p>
        </p:txBody>
      </p:sp>
      <p:sp>
        <p:nvSpPr>
          <p:cNvPr id="3" name="Espace réservé du contenu 2"/>
          <p:cNvSpPr>
            <a:spLocks noGrp="1"/>
          </p:cNvSpPr>
          <p:nvPr>
            <p:ph idx="1"/>
          </p:nvPr>
        </p:nvSpPr>
        <p:spPr>
          <a:xfrm>
            <a:off x="838200" y="1457325"/>
            <a:ext cx="10515600" cy="4351338"/>
          </a:xfrm>
        </p:spPr>
        <p:txBody>
          <a:bodyPr>
            <a:normAutofit fontScale="92500" lnSpcReduction="10000"/>
          </a:bodyPr>
          <a:lstStyle/>
          <a:p>
            <a:pPr marL="0" indent="0">
              <a:buNone/>
            </a:pPr>
            <a:endParaRPr lang="fr-FR" dirty="0"/>
          </a:p>
          <a:p>
            <a:pPr lvl="0" algn="just"/>
            <a:r>
              <a:rPr lang="fr-FR" dirty="0"/>
              <a:t>36% de ceux qui votent blanc le font car ils ne se reconnaissent pas dans les candidats, </a:t>
            </a:r>
          </a:p>
          <a:p>
            <a:pPr lvl="0" algn="just"/>
            <a:r>
              <a:rPr lang="fr-FR" dirty="0"/>
              <a:t>35% le font car ils sont hostiles à la politique, </a:t>
            </a:r>
          </a:p>
          <a:p>
            <a:pPr lvl="0" algn="just"/>
            <a:r>
              <a:rPr lang="fr-FR" dirty="0"/>
              <a:t>20% parce qu’ils n’arrivent pas à choisir leur candidat, </a:t>
            </a:r>
          </a:p>
          <a:p>
            <a:pPr lvl="0" algn="just"/>
            <a:r>
              <a:rPr lang="fr-FR" dirty="0"/>
              <a:t> </a:t>
            </a:r>
            <a:r>
              <a:rPr lang="fr-FR" dirty="0" smtClean="0"/>
              <a:t>9%</a:t>
            </a:r>
            <a:r>
              <a:rPr lang="fr-FR" dirty="0" smtClean="0"/>
              <a:t> </a:t>
            </a:r>
            <a:r>
              <a:rPr lang="fr-FR" dirty="0"/>
              <a:t>par manque </a:t>
            </a:r>
            <a:r>
              <a:rPr lang="fr-FR" dirty="0" smtClean="0"/>
              <a:t>d’intérêt.</a:t>
            </a:r>
            <a:endParaRPr lang="fr-FR" dirty="0"/>
          </a:p>
          <a:p>
            <a:pPr algn="just"/>
            <a:r>
              <a:rPr lang="fr-FR" dirty="0"/>
              <a:t>Pour </a:t>
            </a:r>
            <a:r>
              <a:rPr lang="fr-FR" dirty="0" smtClean="0"/>
              <a:t>nombre de</a:t>
            </a:r>
            <a:r>
              <a:rPr lang="fr-FR" dirty="0" smtClean="0"/>
              <a:t> parlementaires qui se sont exprimés lors de l’examen de la proposition de loi de 2014 </a:t>
            </a:r>
            <a:r>
              <a:rPr lang="fr-FR" dirty="0"/>
              <a:t>et notamment </a:t>
            </a:r>
            <a:r>
              <a:rPr lang="fr-FR" dirty="0" smtClean="0"/>
              <a:t>pour </a:t>
            </a:r>
            <a:r>
              <a:rPr lang="fr-FR" dirty="0" smtClean="0"/>
              <a:t>le sénateur UDI François </a:t>
            </a:r>
            <a:r>
              <a:rPr lang="fr-FR" dirty="0" err="1" smtClean="0"/>
              <a:t>Zochetto</a:t>
            </a:r>
            <a:r>
              <a:rPr lang="fr-FR" dirty="0" smtClean="0"/>
              <a:t> qui a été le rapporteur au Sénat,  </a:t>
            </a:r>
            <a:r>
              <a:rPr lang="fr-FR" dirty="0"/>
              <a:t>le vote blanc doit être considéré comme utile parce qu’il constitue un moyen de faire augmenter le taux de participation aux élections.</a:t>
            </a:r>
          </a:p>
          <a:p>
            <a:endParaRPr lang="fr-FR" dirty="0"/>
          </a:p>
        </p:txBody>
      </p:sp>
    </p:spTree>
    <p:extLst>
      <p:ext uri="{BB962C8B-B14F-4D97-AF65-F5344CB8AC3E}">
        <p14:creationId xmlns:p14="http://schemas.microsoft.com/office/powerpoint/2010/main" val="153151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0052"/>
            <a:ext cx="10515600" cy="1440000"/>
          </a:xfrm>
        </p:spPr>
        <p:txBody>
          <a:bodyPr>
            <a:normAutofit fontScale="90000"/>
          </a:bodyPr>
          <a:lstStyle/>
          <a:p>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a:r>
            <a:br>
              <a:rPr lang="fr-FR" sz="2400" b="1" dirty="0">
                <a:latin typeface="Arial" panose="020B0604020202020204" pitchFamily="34" charset="0"/>
                <a:cs typeface="Arial" panose="020B0604020202020204" pitchFamily="34" charset="0"/>
              </a:rPr>
            </a:br>
            <a:r>
              <a:rPr lang="fr-FR" sz="2700" b="1" dirty="0" smtClean="0">
                <a:solidFill>
                  <a:schemeClr val="accent5">
                    <a:lumMod val="75000"/>
                  </a:schemeClr>
                </a:solidFill>
                <a:latin typeface="Arial" panose="020B0604020202020204" pitchFamily="34" charset="0"/>
                <a:cs typeface="Arial" panose="020B0604020202020204" pitchFamily="34" charset="0"/>
              </a:rPr>
              <a:t>III </a:t>
            </a:r>
            <a:r>
              <a:rPr lang="fr-FR" sz="2700" b="1" dirty="0">
                <a:solidFill>
                  <a:schemeClr val="accent5">
                    <a:lumMod val="75000"/>
                  </a:schemeClr>
                </a:solidFill>
                <a:latin typeface="Arial" panose="020B0604020202020204" pitchFamily="34" charset="0"/>
                <a:cs typeface="Arial" panose="020B0604020202020204" pitchFamily="34" charset="0"/>
              </a:rPr>
              <a:t>- Vers la reconnaissance du vote blanc </a:t>
            </a:r>
            <a:r>
              <a:rPr lang="fr-FR" sz="2700" b="1" dirty="0" smtClean="0">
                <a:solidFill>
                  <a:schemeClr val="accent5">
                    <a:lumMod val="75000"/>
                  </a:schemeClr>
                </a:solidFill>
                <a:latin typeface="Arial" panose="020B0604020202020204" pitchFamily="34" charset="0"/>
                <a:cs typeface="Arial" panose="020B0604020202020204" pitchFamily="34" charset="0"/>
              </a:rPr>
              <a:t>?</a:t>
            </a: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a:r>
            <a:br>
              <a:rPr lang="fr-FR" sz="2400" b="1" dirty="0">
                <a:latin typeface="Arial" panose="020B0604020202020204" pitchFamily="34" charset="0"/>
                <a:cs typeface="Arial" panose="020B0604020202020204" pitchFamily="34" charset="0"/>
              </a:rPr>
            </a:br>
            <a:r>
              <a:rPr lang="fr-FR" sz="2700" b="1" dirty="0" smtClean="0">
                <a:solidFill>
                  <a:schemeClr val="accent5">
                    <a:lumMod val="75000"/>
                  </a:schemeClr>
                </a:solidFill>
                <a:latin typeface="Arial" panose="020B0604020202020204" pitchFamily="34" charset="0"/>
                <a:cs typeface="Arial" panose="020B0604020202020204" pitchFamily="34" charset="0"/>
              </a:rPr>
              <a:t>A  </a:t>
            </a:r>
            <a:r>
              <a:rPr lang="fr-FR" sz="2700" b="1" dirty="0">
                <a:solidFill>
                  <a:schemeClr val="accent5">
                    <a:lumMod val="75000"/>
                  </a:schemeClr>
                </a:solidFill>
                <a:latin typeface="Arial" panose="020B0604020202020204" pitchFamily="34" charset="0"/>
                <a:cs typeface="Arial" panose="020B0604020202020204" pitchFamily="34" charset="0"/>
              </a:rPr>
              <a:t>- Les problèmes que pose l’éventuelle reconnaissance du vote blanc</a:t>
            </a:r>
            <a:r>
              <a:rPr lang="fr-FR" sz="2700"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23900" y="1254125"/>
            <a:ext cx="10515600" cy="5076000"/>
          </a:xfrm>
        </p:spPr>
        <p:txBody>
          <a:bodyPr>
            <a:normAutofit/>
          </a:bodyPr>
          <a:lstStyle/>
          <a:p>
            <a:endParaRPr lang="fr-FR" dirty="0" smtClean="0"/>
          </a:p>
          <a:p>
            <a:pPr algn="just"/>
            <a:r>
              <a:rPr lang="fr-FR" dirty="0"/>
              <a:t>S</a:t>
            </a:r>
            <a:r>
              <a:rPr lang="fr-FR" dirty="0" smtClean="0"/>
              <a:t>ur </a:t>
            </a:r>
            <a:r>
              <a:rPr lang="fr-FR" dirty="0"/>
              <a:t>le plan </a:t>
            </a:r>
            <a:r>
              <a:rPr lang="fr-FR" dirty="0" smtClean="0"/>
              <a:t>juridique, </a:t>
            </a:r>
            <a:r>
              <a:rPr lang="fr-FR" dirty="0"/>
              <a:t>la reconnaissance du vote blanc </a:t>
            </a:r>
            <a:r>
              <a:rPr lang="fr-FR" dirty="0" smtClean="0"/>
              <a:t>pourrait </a:t>
            </a:r>
            <a:r>
              <a:rPr lang="fr-FR" dirty="0"/>
              <a:t>se heurter à l’article 7 de la Constitution qui stipule : « </a:t>
            </a:r>
            <a:r>
              <a:rPr lang="fr-FR" i="1" dirty="0"/>
              <a:t>Le Président de la République est élu à la majorité absolue des suffrages exprimés</a:t>
            </a:r>
            <a:r>
              <a:rPr lang="fr-FR" dirty="0"/>
              <a:t> ». </a:t>
            </a:r>
            <a:endParaRPr lang="fr-FR" dirty="0" smtClean="0"/>
          </a:p>
          <a:p>
            <a:pPr algn="just"/>
            <a:r>
              <a:rPr lang="fr-FR" dirty="0" smtClean="0"/>
              <a:t>Si </a:t>
            </a:r>
            <a:r>
              <a:rPr lang="fr-FR" dirty="0"/>
              <a:t>les bulletins blancs étaient comptabilisés, un candidat pourrait alors être élu sans obtenir forcément </a:t>
            </a:r>
            <a:r>
              <a:rPr lang="fr-FR" dirty="0" smtClean="0"/>
              <a:t>la </a:t>
            </a:r>
            <a:r>
              <a:rPr lang="fr-FR" dirty="0"/>
              <a:t>majorité absolue. </a:t>
            </a:r>
            <a:r>
              <a:rPr lang="fr-FR" dirty="0" smtClean="0"/>
              <a:t>Si </a:t>
            </a:r>
            <a:r>
              <a:rPr lang="fr-FR" dirty="0"/>
              <a:t>on avait </a:t>
            </a:r>
            <a:r>
              <a:rPr lang="fr-FR" dirty="0" smtClean="0"/>
              <a:t>comptabilisé </a:t>
            </a:r>
            <a:r>
              <a:rPr lang="fr-FR" dirty="0"/>
              <a:t>les bulletins blancs au deuxième tour des dernières élections présidentielles de 2012, François Hollande aurait obtenu 48,63% des suffrages exprimés au lieu de 53,1%, Nicolas Sarkozy 45,55% au lieu de 48,36% avec des Blancs ou nuls de 5,82%.</a:t>
            </a:r>
          </a:p>
          <a:p>
            <a:pPr algn="just"/>
            <a:endParaRPr lang="fr-FR" dirty="0"/>
          </a:p>
        </p:txBody>
      </p:sp>
    </p:spTree>
    <p:extLst>
      <p:ext uri="{BB962C8B-B14F-4D97-AF65-F5344CB8AC3E}">
        <p14:creationId xmlns:p14="http://schemas.microsoft.com/office/powerpoint/2010/main" val="297647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4"/>
            <a:ext cx="10515600" cy="792000"/>
          </a:xfrm>
        </p:spPr>
        <p:txBody>
          <a:bodyPr>
            <a:normAutofit/>
          </a:bodyPr>
          <a:lstStyle/>
          <a:p>
            <a:r>
              <a:rPr lang="fr-FR" sz="2400" b="1" dirty="0" smtClean="0">
                <a:solidFill>
                  <a:schemeClr val="accent5">
                    <a:lumMod val="75000"/>
                  </a:schemeClr>
                </a:solidFill>
                <a:latin typeface="Arial" panose="020B0604020202020204" pitchFamily="34" charset="0"/>
                <a:cs typeface="Arial" panose="020B0604020202020204" pitchFamily="34" charset="0"/>
              </a:rPr>
              <a:t>Si on comptabilise les résultats en incluant les votes blancs et nuls….</a:t>
            </a:r>
            <a:endParaRPr lang="fr-FR" sz="2400" b="1" dirty="0">
              <a:solidFill>
                <a:schemeClr val="accent5">
                  <a:lumMod val="75000"/>
                </a:schemeClr>
              </a:solidFill>
              <a:latin typeface="Arial" panose="020B0604020202020204" pitchFamily="34" charset="0"/>
              <a:cs typeface="Arial" panose="020B0604020202020204" pitchFamily="34" charset="0"/>
            </a:endParaRPr>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4000" y="1266825"/>
            <a:ext cx="10584000" cy="5760000"/>
          </a:xfrm>
          <a:prstGeom prst="rect">
            <a:avLst/>
          </a:prstGeom>
          <a:noFill/>
          <a:ln>
            <a:noFill/>
          </a:ln>
        </p:spPr>
      </p:pic>
    </p:spTree>
    <p:extLst>
      <p:ext uri="{BB962C8B-B14F-4D97-AF65-F5344CB8AC3E}">
        <p14:creationId xmlns:p14="http://schemas.microsoft.com/office/powerpoint/2010/main" val="390803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chemeClr val="accent5">
                    <a:lumMod val="75000"/>
                  </a:schemeClr>
                </a:solidFill>
                <a:latin typeface="Arial" panose="020B0604020202020204" pitchFamily="34" charset="0"/>
                <a:cs typeface="Arial" panose="020B0604020202020204" pitchFamily="34" charset="0"/>
              </a:rPr>
              <a:t>Si on comptabilise les résultats en incluant les votes blancs et nuls….</a:t>
            </a:r>
            <a:endParaRPr lang="fr-FR" sz="2400" dirty="0">
              <a:solidFill>
                <a:schemeClr val="accent5">
                  <a:lumMod val="75000"/>
                </a:schemeClr>
              </a:solidFill>
            </a:endParaRPr>
          </a:p>
        </p:txBody>
      </p:sp>
      <p:sp>
        <p:nvSpPr>
          <p:cNvPr id="3" name="Espace réservé du contenu 2"/>
          <p:cNvSpPr>
            <a:spLocks noGrp="1"/>
          </p:cNvSpPr>
          <p:nvPr>
            <p:ph idx="1"/>
          </p:nvPr>
        </p:nvSpPr>
        <p:spPr/>
        <p:txBody>
          <a:bodyPr/>
          <a:lstStyle/>
          <a:p>
            <a:pPr algn="just"/>
            <a:r>
              <a:rPr lang="fr-FR" dirty="0" smtClean="0"/>
              <a:t>De même, lors </a:t>
            </a:r>
            <a:r>
              <a:rPr lang="fr-FR" dirty="0"/>
              <a:t>des élections législatives, comptabiliser le vote blanc reviendrait à laisser des places vides à l’Assemblée nationale. </a:t>
            </a:r>
          </a:p>
          <a:p>
            <a:pPr algn="just"/>
            <a:r>
              <a:rPr lang="fr-FR" dirty="0" smtClean="0"/>
              <a:t>De la même façon, en </a:t>
            </a:r>
            <a:r>
              <a:rPr lang="fr-FR" dirty="0"/>
              <a:t>cas de référendum, le projet soumis doit être approuvé à la majorité des suffrages exprimés. Or, si on </a:t>
            </a:r>
            <a:r>
              <a:rPr lang="fr-FR" dirty="0" smtClean="0"/>
              <a:t>comptabilise les votes bancs, </a:t>
            </a:r>
            <a:r>
              <a:rPr lang="fr-FR" dirty="0"/>
              <a:t>cette condition ne </a:t>
            </a:r>
            <a:r>
              <a:rPr lang="fr-FR" dirty="0" smtClean="0"/>
              <a:t>peut être </a:t>
            </a:r>
            <a:r>
              <a:rPr lang="fr-FR" dirty="0"/>
              <a:t>remplie que si les bulletins « oui » sont supérieurs au nombre des bulletins blancs et </a:t>
            </a:r>
            <a:r>
              <a:rPr lang="fr-FR" dirty="0" smtClean="0"/>
              <a:t>aux bulletins «</a:t>
            </a:r>
            <a:r>
              <a:rPr lang="fr-FR" dirty="0"/>
              <a:t> non » réunis : Voter blanc reviendrait alors à relever le seuil de la majorité des suffrages à atteindre et </a:t>
            </a:r>
            <a:r>
              <a:rPr lang="fr-FR" dirty="0" smtClean="0"/>
              <a:t>reviendrait, de fait, </a:t>
            </a:r>
            <a:r>
              <a:rPr lang="fr-FR" dirty="0"/>
              <a:t>à voter non.</a:t>
            </a:r>
          </a:p>
          <a:p>
            <a:pPr marL="0" indent="0">
              <a:buNone/>
            </a:pPr>
            <a:endParaRPr lang="fr-FR" dirty="0"/>
          </a:p>
        </p:txBody>
      </p:sp>
    </p:spTree>
    <p:extLst>
      <p:ext uri="{BB962C8B-B14F-4D97-AF65-F5344CB8AC3E}">
        <p14:creationId xmlns:p14="http://schemas.microsoft.com/office/powerpoint/2010/main" val="3449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chemeClr val="accent5">
                    <a:lumMod val="75000"/>
                  </a:schemeClr>
                </a:solidFill>
                <a:latin typeface="Arial" panose="020B0604020202020204" pitchFamily="34" charset="0"/>
                <a:cs typeface="Arial" panose="020B0604020202020204" pitchFamily="34" charset="0"/>
              </a:rPr>
              <a:t>B - Le débat sur la prise en compte du vote blanc reste </a:t>
            </a:r>
            <a:r>
              <a:rPr lang="fr-FR" sz="2400" b="1" dirty="0" smtClean="0">
                <a:solidFill>
                  <a:schemeClr val="accent5">
                    <a:lumMod val="75000"/>
                  </a:schemeClr>
                </a:solidFill>
                <a:latin typeface="Arial" panose="020B0604020202020204" pitchFamily="34" charset="0"/>
                <a:cs typeface="Arial" panose="020B0604020202020204" pitchFamily="34" charset="0"/>
              </a:rPr>
              <a:t>ouvert !</a:t>
            </a:r>
            <a:r>
              <a:rPr lang="fr-FR" sz="2400" dirty="0">
                <a:solidFill>
                  <a:schemeClr val="accent5">
                    <a:lumMod val="75000"/>
                  </a:schemeClr>
                </a:solidFill>
                <a:latin typeface="Arial" panose="020B0604020202020204" pitchFamily="34" charset="0"/>
                <a:cs typeface="Arial" panose="020B0604020202020204" pitchFamily="34" charset="0"/>
              </a:rPr>
              <a:t/>
            </a:r>
            <a:br>
              <a:rPr lang="fr-FR" sz="2400" dirty="0">
                <a:solidFill>
                  <a:schemeClr val="accent5">
                    <a:lumMod val="75000"/>
                  </a:schemeClr>
                </a:solidFill>
                <a:latin typeface="Arial" panose="020B0604020202020204" pitchFamily="34" charset="0"/>
                <a:cs typeface="Arial" panose="020B0604020202020204" pitchFamily="34" charset="0"/>
              </a:rPr>
            </a:br>
            <a:endParaRPr lang="fr-FR" sz="2400" dirty="0">
              <a:solidFill>
                <a:schemeClr val="accent5">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647700" y="1393825"/>
            <a:ext cx="10515600" cy="5076000"/>
          </a:xfrm>
        </p:spPr>
        <p:txBody>
          <a:bodyPr>
            <a:normAutofit fontScale="77500" lnSpcReduction="20000"/>
          </a:bodyPr>
          <a:lstStyle/>
          <a:p>
            <a:pPr marL="0" indent="0">
              <a:buNone/>
            </a:pPr>
            <a:endParaRPr lang="fr-FR" dirty="0"/>
          </a:p>
          <a:p>
            <a:pPr algn="just"/>
            <a:r>
              <a:rPr lang="fr-FR" dirty="0"/>
              <a:t>Comptabiliser le vote blanc dans les suffrages exprimés pourrait permettre aux électeurs d’exprimer leur désarroi au lieu de se reporter sur les « extrêmes </a:t>
            </a:r>
            <a:r>
              <a:rPr lang="fr-FR" dirty="0" smtClean="0"/>
              <a:t>». Voilà un des arguments de partis ou personnes politiques qui militent pour la prise en compte des votes blancs dans les suffrages exprimés.</a:t>
            </a:r>
            <a:endParaRPr lang="fr-FR" dirty="0"/>
          </a:p>
          <a:p>
            <a:pPr algn="just"/>
            <a:r>
              <a:rPr lang="fr-FR" dirty="0"/>
              <a:t>Parmi </a:t>
            </a:r>
            <a:r>
              <a:rPr lang="fr-FR" dirty="0" smtClean="0"/>
              <a:t>eux, </a:t>
            </a:r>
            <a:r>
              <a:rPr lang="fr-FR" dirty="0"/>
              <a:t>o</a:t>
            </a:r>
            <a:r>
              <a:rPr lang="fr-FR" dirty="0" smtClean="0"/>
              <a:t>n </a:t>
            </a:r>
            <a:r>
              <a:rPr lang="fr-FR" dirty="0" smtClean="0"/>
              <a:t>peut </a:t>
            </a:r>
            <a:r>
              <a:rPr lang="fr-FR" dirty="0" smtClean="0"/>
              <a:t>citer</a:t>
            </a:r>
            <a:r>
              <a:rPr lang="fr-FR" dirty="0"/>
              <a:t> </a:t>
            </a:r>
            <a:r>
              <a:rPr lang="fr-FR" dirty="0" smtClean="0"/>
              <a:t>:</a:t>
            </a:r>
            <a:r>
              <a:rPr lang="fr-FR" dirty="0" smtClean="0"/>
              <a:t> </a:t>
            </a:r>
            <a:r>
              <a:rPr lang="fr-FR" dirty="0"/>
              <a:t>En 2012</a:t>
            </a:r>
            <a:r>
              <a:rPr lang="fr-FR" dirty="0" smtClean="0"/>
              <a:t>, </a:t>
            </a:r>
            <a:r>
              <a:rPr lang="fr-FR" dirty="0"/>
              <a:t>le MoDem de François Bayrou qui propose un référendum sur la question ; en 2012, il y a également le parti Debout la France de Nicolas Dupont-Aignan  qui entend mettre en place le vote obligatoire et l’admission du vote blanc dans le calcul </a:t>
            </a:r>
            <a:r>
              <a:rPr lang="fr-FR" dirty="0" smtClean="0"/>
              <a:t>global</a:t>
            </a:r>
            <a:r>
              <a:rPr lang="fr-FR" dirty="0" smtClean="0"/>
              <a:t>; en 2014, le Mouvement socialiste alternatif (MSA) qui intègre dans son programme la reconnaissance du vote blanc à part entière.</a:t>
            </a:r>
            <a:r>
              <a:rPr lang="fr-FR" dirty="0" smtClean="0"/>
              <a:t> </a:t>
            </a:r>
            <a:endParaRPr lang="fr-FR" dirty="0"/>
          </a:p>
          <a:p>
            <a:pPr algn="just"/>
            <a:r>
              <a:rPr lang="fr-FR" dirty="0"/>
              <a:t>Plusieurs associations comme </a:t>
            </a:r>
            <a:r>
              <a:rPr lang="fr-FR" dirty="0" smtClean="0"/>
              <a:t>« Blanc » </a:t>
            </a:r>
            <a:r>
              <a:rPr lang="fr-FR" dirty="0"/>
              <a:t>ou </a:t>
            </a:r>
            <a:r>
              <a:rPr lang="fr-FR" dirty="0" smtClean="0"/>
              <a:t>« Citoyens </a:t>
            </a:r>
            <a:r>
              <a:rPr lang="fr-FR" dirty="0"/>
              <a:t>du vote </a:t>
            </a:r>
            <a:r>
              <a:rPr lang="fr-FR" dirty="0" smtClean="0"/>
              <a:t>Blanc » </a:t>
            </a:r>
            <a:r>
              <a:rPr lang="fr-FR" dirty="0"/>
              <a:t>se sont exprimées </a:t>
            </a:r>
            <a:r>
              <a:rPr lang="fr-FR" dirty="0" smtClean="0"/>
              <a:t>également dans ce sens. </a:t>
            </a:r>
            <a:r>
              <a:rPr lang="fr-FR" dirty="0"/>
              <a:t>C’est ainsi que </a:t>
            </a:r>
            <a:r>
              <a:rPr lang="fr-FR" dirty="0" smtClean="0"/>
              <a:t>« Citoyens </a:t>
            </a:r>
            <a:r>
              <a:rPr lang="fr-FR" dirty="0"/>
              <a:t>du vote </a:t>
            </a:r>
            <a:r>
              <a:rPr lang="fr-FR" dirty="0" smtClean="0"/>
              <a:t>Blanc » </a:t>
            </a:r>
            <a:r>
              <a:rPr lang="fr-FR" dirty="0"/>
              <a:t>a présenté des candidats aux élections législatives de 2012 et </a:t>
            </a:r>
            <a:r>
              <a:rPr lang="fr-FR" dirty="0" smtClean="0"/>
              <a:t>aux élections européennes </a:t>
            </a:r>
            <a:r>
              <a:rPr lang="fr-FR" dirty="0"/>
              <a:t>sous l’étiquette </a:t>
            </a:r>
            <a:r>
              <a:rPr lang="fr-FR" dirty="0" smtClean="0"/>
              <a:t>« le </a:t>
            </a:r>
            <a:r>
              <a:rPr lang="fr-FR" dirty="0"/>
              <a:t>parti du vote </a:t>
            </a:r>
            <a:r>
              <a:rPr lang="fr-FR" dirty="0" smtClean="0"/>
              <a:t>blanc ». </a:t>
            </a:r>
            <a:endParaRPr lang="fr-FR" dirty="0"/>
          </a:p>
          <a:p>
            <a:pPr algn="just"/>
            <a:r>
              <a:rPr lang="fr-FR" dirty="0" smtClean="0"/>
              <a:t>Cette association </a:t>
            </a:r>
            <a:r>
              <a:rPr lang="fr-FR"/>
              <a:t>est </a:t>
            </a:r>
            <a:r>
              <a:rPr lang="fr-FR" smtClean="0"/>
              <a:t>aujourd’hui</a:t>
            </a:r>
            <a:r>
              <a:rPr lang="fr-FR" smtClean="0"/>
              <a:t> </a:t>
            </a:r>
            <a:r>
              <a:rPr lang="fr-FR" dirty="0"/>
              <a:t>déterminée à obtenir 500 signatures pour pouvoir présenter un « candidat blanc » à la présidentielle de 2017. Pour l’association, en votant pour un candidat qui représente les votes blancs, le vote blanc n’est plus quasi « nul », il </a:t>
            </a:r>
            <a:r>
              <a:rPr lang="fr-FR" dirty="0" smtClean="0"/>
              <a:t>devient, de fait, </a:t>
            </a:r>
            <a:r>
              <a:rPr lang="fr-FR" dirty="0"/>
              <a:t>un suffrage exprimé. </a:t>
            </a:r>
          </a:p>
          <a:p>
            <a:pPr algn="just"/>
            <a:endParaRPr lang="fr-FR" dirty="0"/>
          </a:p>
        </p:txBody>
      </p:sp>
    </p:spTree>
    <p:extLst>
      <p:ext uri="{BB962C8B-B14F-4D97-AF65-F5344CB8AC3E}">
        <p14:creationId xmlns:p14="http://schemas.microsoft.com/office/powerpoint/2010/main" val="15939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chemeClr val="accent5">
                    <a:lumMod val="75000"/>
                  </a:schemeClr>
                </a:solidFill>
                <a:latin typeface="Arial" panose="020B0604020202020204" pitchFamily="34" charset="0"/>
                <a:cs typeface="Arial" panose="020B0604020202020204" pitchFamily="34" charset="0"/>
              </a:rPr>
              <a:t>Le vote blanc comme le vote nul sont à ne pas confondre avec l’abstention !</a:t>
            </a:r>
          </a:p>
        </p:txBody>
      </p:sp>
      <p:sp>
        <p:nvSpPr>
          <p:cNvPr id="3" name="Espace réservé du contenu 2"/>
          <p:cNvSpPr>
            <a:spLocks noGrp="1"/>
          </p:cNvSpPr>
          <p:nvPr>
            <p:ph idx="1"/>
          </p:nvPr>
        </p:nvSpPr>
        <p:spPr/>
        <p:txBody>
          <a:bodyPr/>
          <a:lstStyle/>
          <a:p>
            <a:pPr marL="0" indent="0">
              <a:buNone/>
            </a:pPr>
            <a:endParaRPr lang="fr-FR" dirty="0"/>
          </a:p>
          <a:p>
            <a:pPr algn="just"/>
            <a:r>
              <a:rPr lang="fr-FR" dirty="0" smtClean="0"/>
              <a:t>Le </a:t>
            </a:r>
            <a:r>
              <a:rPr lang="fr-FR" dirty="0"/>
              <a:t>vote blanc comme le vote nul ne doivent pas être confondus avec </a:t>
            </a:r>
            <a:r>
              <a:rPr lang="fr-FR" dirty="0" smtClean="0"/>
              <a:t>l’abstention. Le </a:t>
            </a:r>
            <a:r>
              <a:rPr lang="fr-FR" dirty="0"/>
              <a:t>taux d’abstention représente la proportion des citoyens inscrits sur les listes électorales qui ne se sont pas déplacés dans les bureaux de vote et qui n’ont pas fait de procuration.</a:t>
            </a:r>
          </a:p>
          <a:p>
            <a:pPr algn="just"/>
            <a:r>
              <a:rPr lang="fr-FR" dirty="0"/>
              <a:t>A l’inverse, le vote blanc comme le vote nul </a:t>
            </a:r>
            <a:r>
              <a:rPr lang="fr-FR" dirty="0" smtClean="0"/>
              <a:t>supposent </a:t>
            </a:r>
            <a:r>
              <a:rPr lang="fr-FR" dirty="0"/>
              <a:t>que l’électeur se déplace dans le bureau de vote et participe au scrutin.</a:t>
            </a:r>
          </a:p>
          <a:p>
            <a:pPr algn="just"/>
            <a:endParaRPr lang="fr-FR" dirty="0"/>
          </a:p>
        </p:txBody>
      </p:sp>
    </p:spTree>
    <p:extLst>
      <p:ext uri="{BB962C8B-B14F-4D97-AF65-F5344CB8AC3E}">
        <p14:creationId xmlns:p14="http://schemas.microsoft.com/office/powerpoint/2010/main" val="368031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700" y="377825"/>
            <a:ext cx="10515600" cy="1325563"/>
          </a:xfrm>
        </p:spPr>
        <p:txBody>
          <a:bodyPr>
            <a:normAutofit/>
          </a:bodyPr>
          <a:lstStyle/>
          <a:p>
            <a:r>
              <a:rPr lang="fr-FR" sz="2800" b="1" dirty="0" smtClean="0">
                <a:solidFill>
                  <a:schemeClr val="accent5">
                    <a:lumMod val="75000"/>
                  </a:schemeClr>
                </a:solidFill>
                <a:latin typeface="Arial" panose="020B0604020202020204" pitchFamily="34" charset="0"/>
                <a:cs typeface="Arial" panose="020B0604020202020204" pitchFamily="34" charset="0"/>
              </a:rPr>
              <a:t>I – Les particularités du vote nul et du vote blanc</a:t>
            </a:r>
            <a:br>
              <a:rPr lang="fr-FR" sz="2800" b="1" dirty="0" smtClean="0">
                <a:solidFill>
                  <a:schemeClr val="accent5">
                    <a:lumMod val="75000"/>
                  </a:schemeClr>
                </a:solidFill>
                <a:latin typeface="Arial" panose="020B0604020202020204" pitchFamily="34" charset="0"/>
                <a:cs typeface="Arial" panose="020B0604020202020204" pitchFamily="34" charset="0"/>
              </a:rPr>
            </a:br>
            <a:r>
              <a:rPr lang="fr-FR" sz="2800" b="1" dirty="0" smtClean="0">
                <a:solidFill>
                  <a:schemeClr val="accent5">
                    <a:lumMod val="75000"/>
                  </a:schemeClr>
                </a:solidFill>
                <a:latin typeface="Arial" panose="020B0604020202020204" pitchFamily="34" charset="0"/>
                <a:cs typeface="Arial" panose="020B0604020202020204" pitchFamily="34" charset="0"/>
              </a:rPr>
              <a:t/>
            </a:r>
            <a:br>
              <a:rPr lang="fr-FR" sz="2800" b="1" dirty="0" smtClean="0">
                <a:solidFill>
                  <a:schemeClr val="accent5">
                    <a:lumMod val="75000"/>
                  </a:schemeClr>
                </a:solidFill>
                <a:latin typeface="Arial" panose="020B0604020202020204" pitchFamily="34" charset="0"/>
                <a:cs typeface="Arial" panose="020B0604020202020204" pitchFamily="34" charset="0"/>
              </a:rPr>
            </a:br>
            <a:r>
              <a:rPr lang="fr-FR" sz="2400" b="1" dirty="0" smtClean="0">
                <a:solidFill>
                  <a:schemeClr val="accent5">
                    <a:lumMod val="75000"/>
                  </a:schemeClr>
                </a:solidFill>
                <a:latin typeface="Arial" panose="020B0604020202020204" pitchFamily="34" charset="0"/>
                <a:cs typeface="Arial" panose="020B0604020202020204" pitchFamily="34" charset="0"/>
              </a:rPr>
              <a:t>A </a:t>
            </a:r>
            <a:r>
              <a:rPr lang="fr-FR" sz="2400" b="1" dirty="0">
                <a:solidFill>
                  <a:schemeClr val="accent5">
                    <a:lumMod val="75000"/>
                  </a:schemeClr>
                </a:solidFill>
                <a:latin typeface="Arial" panose="020B0604020202020204" pitchFamily="34" charset="0"/>
                <a:cs typeface="Arial" panose="020B0604020202020204" pitchFamily="34" charset="0"/>
              </a:rPr>
              <a:t>- Le vote nul</a:t>
            </a:r>
            <a:r>
              <a:rPr lang="fr-FR" sz="2400" b="1" dirty="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fontScale="92500" lnSpcReduction="10000"/>
          </a:bodyPr>
          <a:lstStyle/>
          <a:p>
            <a:pPr marL="0" indent="0">
              <a:buNone/>
            </a:pPr>
            <a:endParaRPr lang="fr-FR" dirty="0"/>
          </a:p>
          <a:p>
            <a:pPr marL="0" indent="0" algn="just">
              <a:buNone/>
            </a:pPr>
            <a:r>
              <a:rPr lang="fr-FR" dirty="0"/>
              <a:t>Selon l’article 66 du code électoral doivent être considérés comme nuls lors du dépouillement et annexés au PV avec mention de la cause de leur annexion et la signature de tous les membres du bureau de vote :</a:t>
            </a:r>
          </a:p>
          <a:p>
            <a:pPr lvl="0" algn="just"/>
            <a:r>
              <a:rPr lang="fr-FR" dirty="0"/>
              <a:t>les bulletins de vote déchirés, raturés, annotés ou griffonnés,</a:t>
            </a:r>
          </a:p>
          <a:p>
            <a:pPr lvl="0" algn="just"/>
            <a:r>
              <a:rPr lang="fr-FR" dirty="0"/>
              <a:t>les bulletins trouvés dans l’urne sans enveloppe ou dans des enveloppes non réglementaires,</a:t>
            </a:r>
          </a:p>
          <a:p>
            <a:pPr lvl="0" algn="just"/>
            <a:r>
              <a:rPr lang="fr-FR" dirty="0"/>
              <a:t>les bulletins ne contenant pas une désignation suffisante,</a:t>
            </a:r>
          </a:p>
          <a:p>
            <a:pPr lvl="0" algn="just"/>
            <a:r>
              <a:rPr lang="fr-FR" dirty="0"/>
              <a:t>les bulletins écrits sur du papier de couleur,</a:t>
            </a:r>
          </a:p>
          <a:p>
            <a:pPr lvl="0" algn="just"/>
            <a:r>
              <a:rPr lang="fr-FR" dirty="0"/>
              <a:t>les bulletins ou enveloppes portant des signes de reconnaissance ou des mentions injurieuses pour les candidats ou pour des </a:t>
            </a:r>
            <a:r>
              <a:rPr lang="fr-FR" dirty="0" smtClean="0"/>
              <a:t>tiers…</a:t>
            </a:r>
            <a:endParaRPr lang="fr-FR" dirty="0"/>
          </a:p>
          <a:p>
            <a:endParaRPr lang="fr-FR" dirty="0"/>
          </a:p>
        </p:txBody>
      </p:sp>
    </p:spTree>
    <p:extLst>
      <p:ext uri="{BB962C8B-B14F-4D97-AF65-F5344CB8AC3E}">
        <p14:creationId xmlns:p14="http://schemas.microsoft.com/office/powerpoint/2010/main" val="191075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smtClean="0">
                <a:latin typeface="Arial" panose="020B0604020202020204" pitchFamily="34" charset="0"/>
                <a:cs typeface="Arial" panose="020B0604020202020204" pitchFamily="34" charset="0"/>
              </a:rPr>
              <a:t/>
            </a:r>
            <a:br>
              <a:rPr lang="fr-FR" sz="2700" dirty="0" smtClean="0">
                <a:latin typeface="Arial" panose="020B0604020202020204" pitchFamily="34" charset="0"/>
                <a:cs typeface="Arial" panose="020B0604020202020204" pitchFamily="34" charset="0"/>
              </a:rPr>
            </a:br>
            <a:r>
              <a:rPr lang="fr-FR" sz="2700" b="1" dirty="0" smtClean="0">
                <a:solidFill>
                  <a:schemeClr val="accent5">
                    <a:lumMod val="75000"/>
                  </a:schemeClr>
                </a:solidFill>
                <a:latin typeface="Arial" panose="020B0604020202020204" pitchFamily="34" charset="0"/>
                <a:cs typeface="Arial" panose="020B0604020202020204" pitchFamily="34" charset="0"/>
              </a:rPr>
              <a:t>Afin </a:t>
            </a:r>
            <a:r>
              <a:rPr lang="fr-FR" sz="2700" b="1" dirty="0">
                <a:solidFill>
                  <a:schemeClr val="accent5">
                    <a:lumMod val="75000"/>
                  </a:schemeClr>
                </a:solidFill>
                <a:latin typeface="Arial" panose="020B0604020202020204" pitchFamily="34" charset="0"/>
                <a:cs typeface="Arial" panose="020B0604020202020204" pitchFamily="34" charset="0"/>
              </a:rPr>
              <a:t>de faciliter l’analyse, la circulaire du 12 décembre 2013 du Ministère de l’Intérieur </a:t>
            </a:r>
            <a:r>
              <a:rPr lang="fr-FR" sz="2700" b="1" dirty="0" smtClean="0">
                <a:solidFill>
                  <a:schemeClr val="accent5">
                    <a:lumMod val="75000"/>
                  </a:schemeClr>
                </a:solidFill>
                <a:latin typeface="Arial" panose="020B0604020202020204" pitchFamily="34" charset="0"/>
                <a:cs typeface="Arial" panose="020B0604020202020204" pitchFamily="34" charset="0"/>
              </a:rPr>
              <a:t>relative aux élections municipales rappelle </a:t>
            </a:r>
            <a:r>
              <a:rPr lang="fr-FR" sz="2700" b="1" dirty="0">
                <a:solidFill>
                  <a:schemeClr val="accent5">
                    <a:lumMod val="75000"/>
                  </a:schemeClr>
                </a:solidFill>
                <a:latin typeface="Arial" panose="020B0604020202020204" pitchFamily="34" charset="0"/>
                <a:cs typeface="Arial" panose="020B0604020202020204" pitchFamily="34" charset="0"/>
              </a:rPr>
              <a:t>notamment une liste de 19 cas de bulletins qui doivent être considérés comme </a:t>
            </a:r>
            <a:r>
              <a:rPr lang="fr-FR" sz="2700" b="1" dirty="0" smtClean="0">
                <a:solidFill>
                  <a:schemeClr val="accent5">
                    <a:lumMod val="75000"/>
                  </a:schemeClr>
                </a:solidFill>
                <a:latin typeface="Arial" panose="020B0604020202020204" pitchFamily="34" charset="0"/>
                <a:cs typeface="Arial" panose="020B0604020202020204" pitchFamily="34" charset="0"/>
              </a:rPr>
              <a:t>nuls</a:t>
            </a:r>
            <a:r>
              <a:rPr lang="fr-FR" dirty="0">
                <a:solidFill>
                  <a:schemeClr val="accent5">
                    <a:lumMod val="75000"/>
                  </a:schemeClr>
                </a:solidFill>
              </a:rPr>
              <a:t/>
            </a:r>
            <a:br>
              <a:rPr lang="fr-FR" dirty="0">
                <a:solidFill>
                  <a:schemeClr val="accent5">
                    <a:lumMod val="75000"/>
                  </a:schemeClr>
                </a:solidFill>
              </a:rPr>
            </a:br>
            <a:endParaRPr lang="fr-FR" dirty="0">
              <a:solidFill>
                <a:schemeClr val="accent5">
                  <a:lumMod val="75000"/>
                </a:schemeClr>
              </a:solidFill>
            </a:endParaRPr>
          </a:p>
        </p:txBody>
      </p:sp>
      <p:sp>
        <p:nvSpPr>
          <p:cNvPr id="3" name="Espace réservé du contenu 2"/>
          <p:cNvSpPr>
            <a:spLocks noGrp="1"/>
          </p:cNvSpPr>
          <p:nvPr>
            <p:ph idx="1"/>
          </p:nvPr>
        </p:nvSpPr>
        <p:spPr>
          <a:xfrm>
            <a:off x="838200" y="1901825"/>
            <a:ext cx="10515600" cy="4351338"/>
          </a:xfrm>
        </p:spPr>
        <p:txBody>
          <a:bodyPr>
            <a:normAutofit fontScale="85000" lnSpcReduction="20000"/>
          </a:bodyPr>
          <a:lstStyle/>
          <a:p>
            <a:pPr marL="0" indent="0" algn="just">
              <a:buNone/>
            </a:pPr>
            <a:r>
              <a:rPr lang="fr-FR" dirty="0" smtClean="0"/>
              <a:t>On peut citer:</a:t>
            </a:r>
            <a:endParaRPr lang="fr-FR" dirty="0"/>
          </a:p>
          <a:p>
            <a:pPr lvl="0" algn="just"/>
            <a:r>
              <a:rPr lang="fr-FR" dirty="0"/>
              <a:t>les bulletins ne répondant pas aux prescriptions légales ou réglementaires édictées pour chaque catégorie d’élections,</a:t>
            </a:r>
          </a:p>
          <a:p>
            <a:pPr lvl="0" algn="just"/>
            <a:r>
              <a:rPr lang="fr-FR" dirty="0"/>
              <a:t>les bulletins comportant un ou plusieurs noms autres que celui du ou des candidats ou de leurs remplaçants éventuels,</a:t>
            </a:r>
          </a:p>
          <a:p>
            <a:pPr lvl="0" algn="just"/>
            <a:r>
              <a:rPr lang="fr-FR" dirty="0"/>
              <a:t>les bulletins comportant une modification de l’ordre de présentation des candidats ou une mention manuscrite,</a:t>
            </a:r>
          </a:p>
          <a:p>
            <a:pPr lvl="0" algn="just"/>
            <a:r>
              <a:rPr lang="fr-FR" dirty="0"/>
              <a:t>les bulletins manuscrits lors des scrutins de liste,</a:t>
            </a:r>
          </a:p>
          <a:p>
            <a:pPr lvl="0" algn="just"/>
            <a:r>
              <a:rPr lang="fr-FR" dirty="0"/>
              <a:t>les bulletins établis au nom d’un candidat, d’un binôme de candidats ou d’une liste dont la candidature n’a pas été enregistrée,</a:t>
            </a:r>
          </a:p>
          <a:p>
            <a:pPr lvl="0" algn="just"/>
            <a:r>
              <a:rPr lang="fr-FR" dirty="0"/>
              <a:t>les circulaires utilisées comme bulletin,</a:t>
            </a:r>
          </a:p>
          <a:p>
            <a:pPr lvl="0" algn="just"/>
            <a:r>
              <a:rPr lang="fr-FR" dirty="0"/>
              <a:t>les bulletins imprimés d’un modèle différent de ceux qui ont été produits par les candidats ou qui comportent une mention manuscrite.</a:t>
            </a:r>
          </a:p>
          <a:p>
            <a:pPr algn="just"/>
            <a:endParaRPr lang="fr-FR" dirty="0"/>
          </a:p>
        </p:txBody>
      </p:sp>
    </p:spTree>
    <p:extLst>
      <p:ext uri="{BB962C8B-B14F-4D97-AF65-F5344CB8AC3E}">
        <p14:creationId xmlns:p14="http://schemas.microsoft.com/office/powerpoint/2010/main" val="414711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a:solidFill>
                  <a:schemeClr val="accent5">
                    <a:lumMod val="75000"/>
                  </a:schemeClr>
                </a:solidFill>
                <a:latin typeface="Arial" panose="020B0604020202020204" pitchFamily="34" charset="0"/>
                <a:cs typeface="Arial" panose="020B0604020202020204" pitchFamily="34" charset="0"/>
              </a:rPr>
              <a:t>Pour les communes de moins de 1000 habitants, la circulaire </a:t>
            </a:r>
            <a:r>
              <a:rPr lang="fr-FR" sz="2400" b="1" dirty="0" smtClean="0">
                <a:solidFill>
                  <a:schemeClr val="accent5">
                    <a:lumMod val="75000"/>
                  </a:schemeClr>
                </a:solidFill>
                <a:latin typeface="Arial" panose="020B0604020202020204" pitchFamily="34" charset="0"/>
                <a:cs typeface="Arial" panose="020B0604020202020204" pitchFamily="34" charset="0"/>
              </a:rPr>
              <a:t>du 12 décembre 2013 fournit </a:t>
            </a:r>
            <a:r>
              <a:rPr lang="fr-FR" sz="2400" b="1" dirty="0">
                <a:solidFill>
                  <a:schemeClr val="accent5">
                    <a:lumMod val="75000"/>
                  </a:schemeClr>
                </a:solidFill>
                <a:latin typeface="Arial" panose="020B0604020202020204" pitchFamily="34" charset="0"/>
                <a:cs typeface="Arial" panose="020B0604020202020204" pitchFamily="34" charset="0"/>
              </a:rPr>
              <a:t>une liste dérogatoire de bulletins considérés comme valides, à savoir :</a:t>
            </a:r>
            <a:br>
              <a:rPr lang="fr-FR" sz="2400" b="1" dirty="0">
                <a:solidFill>
                  <a:schemeClr val="accent5">
                    <a:lumMod val="75000"/>
                  </a:schemeClr>
                </a:solidFill>
                <a:latin typeface="Arial" panose="020B0604020202020204" pitchFamily="34" charset="0"/>
                <a:cs typeface="Arial" panose="020B0604020202020204" pitchFamily="34" charset="0"/>
              </a:rPr>
            </a:br>
            <a:endParaRPr lang="fr-FR" sz="2400" b="1" dirty="0">
              <a:solidFill>
                <a:schemeClr val="accent5">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fontScale="92500" lnSpcReduction="10000"/>
          </a:bodyPr>
          <a:lstStyle/>
          <a:p>
            <a:pPr marL="0" indent="0">
              <a:buNone/>
            </a:pPr>
            <a:endParaRPr lang="fr-FR" dirty="0"/>
          </a:p>
          <a:p>
            <a:pPr lvl="0" algn="just"/>
            <a:r>
              <a:rPr lang="fr-FR" dirty="0"/>
              <a:t>les bulletins comportant moins de noms que de personnes à élire,</a:t>
            </a:r>
          </a:p>
          <a:p>
            <a:pPr lvl="0" algn="just"/>
            <a:r>
              <a:rPr lang="fr-FR" dirty="0"/>
              <a:t>les bulletins comprenant plus de noms que de personnes à élire et où il est possible d’établir un classement des noms permettant de départager les suffrages  valides (premiers noms dans la limite du nombre de sièges à pourvoir) et les suffrages nuls (noms surnuméraires)</a:t>
            </a:r>
          </a:p>
          <a:p>
            <a:pPr lvl="0" algn="just"/>
            <a:r>
              <a:rPr lang="fr-FR" dirty="0"/>
              <a:t>les bulletins comportant  à la fois le nom de personnes qui ont été déclarées candidates ou des personnes non déclarées. Toutefois, dans ce cas, seuls les suffrages exprimés en faveur des personnes candidates sont comptés,</a:t>
            </a:r>
          </a:p>
          <a:p>
            <a:pPr lvl="0" algn="just"/>
            <a:r>
              <a:rPr lang="fr-FR" dirty="0"/>
              <a:t>les bulletins manuscrits.</a:t>
            </a:r>
          </a:p>
          <a:p>
            <a:endParaRPr lang="fr-FR" dirty="0"/>
          </a:p>
        </p:txBody>
      </p:sp>
    </p:spTree>
    <p:extLst>
      <p:ext uri="{BB962C8B-B14F-4D97-AF65-F5344CB8AC3E}">
        <p14:creationId xmlns:p14="http://schemas.microsoft.com/office/powerpoint/2010/main" val="65277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chemeClr val="accent5">
                    <a:lumMod val="75000"/>
                  </a:schemeClr>
                </a:solidFill>
                <a:latin typeface="Arial" panose="020B0604020202020204" pitchFamily="34" charset="0"/>
                <a:cs typeface="Arial" panose="020B0604020202020204" pitchFamily="34" charset="0"/>
              </a:rPr>
              <a:t>Toujours selon la circulaire de décembre 2012…. </a:t>
            </a:r>
            <a:endParaRPr lang="fr-FR" sz="2400" b="1" dirty="0">
              <a:solidFill>
                <a:schemeClr val="accent5">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pPr marL="0" indent="0" algn="just">
              <a:buNone/>
            </a:pPr>
            <a:r>
              <a:rPr lang="fr-FR" dirty="0" smtClean="0"/>
              <a:t>A noter que, selon la circulaire, sont également valables les bulletins ne répondant pas aux prescriptions de l’article R.30 dans sa rédaction issue du décret N°2013-398 du 18 octobre 2013 (format, grammage et taille) sous réserve toutefois que leur présentation ne constitue pas un signe de reconnaissance de nature à porter atteinte au secret du vote et à la sincérité du scrutin.</a:t>
            </a:r>
            <a:endParaRPr lang="fr-FR" dirty="0"/>
          </a:p>
          <a:p>
            <a:endParaRPr lang="fr-FR" dirty="0"/>
          </a:p>
        </p:txBody>
      </p:sp>
    </p:spTree>
    <p:extLst>
      <p:ext uri="{BB962C8B-B14F-4D97-AF65-F5344CB8AC3E}">
        <p14:creationId xmlns:p14="http://schemas.microsoft.com/office/powerpoint/2010/main" val="50452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chemeClr val="accent5">
                    <a:lumMod val="75000"/>
                  </a:schemeClr>
                </a:solidFill>
                <a:latin typeface="Arial" panose="020B0604020202020204" pitchFamily="34" charset="0"/>
                <a:cs typeface="Arial" panose="020B0604020202020204" pitchFamily="34" charset="0"/>
              </a:rPr>
              <a:t>B - Le vote blanc </a:t>
            </a:r>
            <a:r>
              <a:rPr lang="fr-FR" dirty="0"/>
              <a:t/>
            </a:r>
            <a:br>
              <a:rPr lang="fr-FR" dirty="0"/>
            </a:br>
            <a:endParaRPr lang="fr-FR" dirty="0"/>
          </a:p>
        </p:txBody>
      </p:sp>
      <p:sp>
        <p:nvSpPr>
          <p:cNvPr id="3" name="Espace réservé du contenu 2"/>
          <p:cNvSpPr>
            <a:spLocks noGrp="1"/>
          </p:cNvSpPr>
          <p:nvPr>
            <p:ph idx="1"/>
          </p:nvPr>
        </p:nvSpPr>
        <p:spPr/>
        <p:txBody>
          <a:bodyPr/>
          <a:lstStyle/>
          <a:p>
            <a:pPr marL="0" indent="0" algn="just">
              <a:buNone/>
            </a:pPr>
            <a:endParaRPr lang="fr-FR" dirty="0"/>
          </a:p>
          <a:p>
            <a:pPr algn="just"/>
            <a:r>
              <a:rPr lang="fr-FR" dirty="0"/>
              <a:t>Le vote blanc consiste pour un électeur à déposer dans l’urne un bulletin sans aucune mention de candidat ou d’indication dans le cadre d’un référendum </a:t>
            </a:r>
            <a:r>
              <a:rPr lang="fr-FR" dirty="0" smtClean="0"/>
              <a:t>ou, depuis la loi de février 2014, </a:t>
            </a:r>
            <a:r>
              <a:rPr lang="fr-FR" dirty="0"/>
              <a:t>une enveloppe vide.</a:t>
            </a:r>
          </a:p>
          <a:p>
            <a:pPr marL="0" indent="0">
              <a:buNone/>
            </a:pPr>
            <a:endParaRPr lang="fr-FR" dirty="0"/>
          </a:p>
        </p:txBody>
      </p:sp>
    </p:spTree>
    <p:extLst>
      <p:ext uri="{BB962C8B-B14F-4D97-AF65-F5344CB8AC3E}">
        <p14:creationId xmlns:p14="http://schemas.microsoft.com/office/powerpoint/2010/main" val="88189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smtClean="0">
                <a:latin typeface="Arial" panose="020B0604020202020204" pitchFamily="34" charset="0"/>
                <a:cs typeface="Arial" panose="020B0604020202020204" pitchFamily="34" charset="0"/>
              </a:rPr>
              <a:t/>
            </a:r>
            <a:br>
              <a:rPr lang="fr-FR" sz="2700" b="1" dirty="0" smtClean="0">
                <a:latin typeface="Arial" panose="020B0604020202020204" pitchFamily="34" charset="0"/>
                <a:cs typeface="Arial" panose="020B0604020202020204" pitchFamily="34" charset="0"/>
              </a:rPr>
            </a:br>
            <a:r>
              <a:rPr lang="fr-FR" sz="2700" b="1" dirty="0">
                <a:latin typeface="Arial" panose="020B0604020202020204" pitchFamily="34" charset="0"/>
                <a:cs typeface="Arial" panose="020B0604020202020204" pitchFamily="34" charset="0"/>
              </a:rPr>
              <a:t/>
            </a:r>
            <a:br>
              <a:rPr lang="fr-FR" sz="2700" b="1" dirty="0">
                <a:latin typeface="Arial" panose="020B0604020202020204" pitchFamily="34" charset="0"/>
                <a:cs typeface="Arial" panose="020B0604020202020204" pitchFamily="34" charset="0"/>
              </a:rPr>
            </a:br>
            <a:r>
              <a:rPr lang="fr-FR" sz="2700" b="1" dirty="0" smtClean="0">
                <a:latin typeface="Arial" panose="020B0604020202020204" pitchFamily="34" charset="0"/>
                <a:cs typeface="Arial" panose="020B0604020202020204" pitchFamily="34" charset="0"/>
              </a:rPr>
              <a:t/>
            </a:r>
            <a:br>
              <a:rPr lang="fr-FR" sz="2700" b="1" dirty="0" smtClean="0">
                <a:latin typeface="Arial" panose="020B0604020202020204" pitchFamily="34" charset="0"/>
                <a:cs typeface="Arial" panose="020B0604020202020204" pitchFamily="34" charset="0"/>
              </a:rPr>
            </a:br>
            <a:r>
              <a:rPr lang="fr-FR" sz="2700" b="1" dirty="0" smtClean="0">
                <a:solidFill>
                  <a:schemeClr val="accent5">
                    <a:lumMod val="75000"/>
                  </a:schemeClr>
                </a:solidFill>
                <a:latin typeface="Arial" panose="020B0604020202020204" pitchFamily="34" charset="0"/>
                <a:cs typeface="Arial" panose="020B0604020202020204" pitchFamily="34" charset="0"/>
              </a:rPr>
              <a:t>C </a:t>
            </a:r>
            <a:r>
              <a:rPr lang="fr-FR" sz="2700" b="1" dirty="0">
                <a:solidFill>
                  <a:schemeClr val="accent5">
                    <a:lumMod val="75000"/>
                  </a:schemeClr>
                </a:solidFill>
                <a:latin typeface="Arial" panose="020B0604020202020204" pitchFamily="34" charset="0"/>
                <a:cs typeface="Arial" panose="020B0604020202020204" pitchFamily="34" charset="0"/>
              </a:rPr>
              <a:t>- Le vote nul comme le vote blanc ne sont pas comptabilisés dans les suffrages </a:t>
            </a:r>
            <a:r>
              <a:rPr lang="fr-FR" sz="2700" b="1" dirty="0" smtClean="0">
                <a:solidFill>
                  <a:schemeClr val="accent5">
                    <a:lumMod val="75000"/>
                  </a:schemeClr>
                </a:solidFill>
                <a:latin typeface="Arial" panose="020B0604020202020204" pitchFamily="34" charset="0"/>
                <a:cs typeface="Arial" panose="020B0604020202020204" pitchFamily="34" charset="0"/>
              </a:rPr>
              <a:t>exprimés</a:t>
            </a:r>
            <a:r>
              <a:rPr lang="fr-FR" sz="2700" b="1" dirty="0" smtClean="0">
                <a:latin typeface="Arial" panose="020B0604020202020204" pitchFamily="34" charset="0"/>
                <a:cs typeface="Arial" panose="020B0604020202020204" pitchFamily="34" charset="0"/>
              </a:rPr>
              <a:t/>
            </a:r>
            <a:br>
              <a:rPr lang="fr-FR" sz="2700" b="1" dirty="0" smtClean="0">
                <a:latin typeface="Arial" panose="020B0604020202020204" pitchFamily="34" charset="0"/>
                <a:cs typeface="Arial" panose="020B0604020202020204" pitchFamily="34" charset="0"/>
              </a:rPr>
            </a:b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a:t>L</a:t>
            </a:r>
            <a:r>
              <a:rPr lang="fr-FR" dirty="0" smtClean="0"/>
              <a:t>’article </a:t>
            </a:r>
            <a:r>
              <a:rPr lang="fr-FR" dirty="0"/>
              <a:t>L.66 du code électoral </a:t>
            </a:r>
            <a:r>
              <a:rPr lang="fr-FR" dirty="0" smtClean="0"/>
              <a:t>stipule</a:t>
            </a:r>
            <a:r>
              <a:rPr lang="fr-FR" dirty="0"/>
              <a:t> : « </a:t>
            </a:r>
            <a:r>
              <a:rPr lang="fr-FR" i="1" dirty="0">
                <a:solidFill>
                  <a:schemeClr val="accent5">
                    <a:lumMod val="75000"/>
                  </a:schemeClr>
                </a:solidFill>
              </a:rPr>
              <a:t>ne doit pas être comptabilisé comme suffrages exprimés les bulletins blancs, les bulletins trouvés dans l’urne sans enveloppe, les enveloppes contenant aucun bulletin, les bulletins écrits sur du papier couleur, les bulletins avec des commentaires</a:t>
            </a:r>
            <a:r>
              <a:rPr lang="fr-FR" i="1" dirty="0"/>
              <a:t>… </a:t>
            </a:r>
            <a:r>
              <a:rPr lang="fr-FR" dirty="0"/>
              <a:t>». </a:t>
            </a:r>
          </a:p>
          <a:p>
            <a:pPr algn="just"/>
            <a:r>
              <a:rPr lang="fr-FR" dirty="0"/>
              <a:t>Si les votes blancs et nuls ne sont pas pris en compte dans les suffrages exprimés et ne modifient donc pas les seuils électoraux pour se maintenir au second tour ou pour atteindre la majorité absolue, ils sont néanmoins </a:t>
            </a:r>
            <a:r>
              <a:rPr lang="fr-FR" dirty="0" smtClean="0"/>
              <a:t>publiés </a:t>
            </a:r>
            <a:r>
              <a:rPr lang="fr-FR" dirty="0"/>
              <a:t>p</a:t>
            </a:r>
            <a:r>
              <a:rPr lang="fr-FR" dirty="0" smtClean="0"/>
              <a:t>uisqu’ils doivent figurer dans les procès-verbaux des scrutins.</a:t>
            </a:r>
            <a:endParaRPr lang="fr-FR" dirty="0"/>
          </a:p>
          <a:p>
            <a:pPr algn="just"/>
            <a:r>
              <a:rPr lang="fr-FR" dirty="0"/>
              <a:t>Jusqu’en 2014, leurs nombres sont cumulés : On parle de « bulletins blancs ou nuls ».</a:t>
            </a:r>
          </a:p>
          <a:p>
            <a:pPr algn="just"/>
            <a:r>
              <a:rPr lang="fr-FR" dirty="0"/>
              <a:t>Prenons un scrutin auquel participent 100 électeurs. 50 électeurs glissent un bulletin nul ou blanc dans l’urne. Un candidat X recueille 25 bulletins de l’ensemble des bulletins. Le score du </a:t>
            </a:r>
            <a:r>
              <a:rPr lang="fr-FR" dirty="0" smtClean="0"/>
              <a:t>candidat </a:t>
            </a:r>
            <a:r>
              <a:rPr lang="fr-FR" dirty="0"/>
              <a:t>X ne sera pas de 25% mais 50% : les bulletins blancs et nuls ne sont pas pris en compte.</a:t>
            </a:r>
          </a:p>
          <a:p>
            <a:endParaRPr lang="fr-FR" dirty="0"/>
          </a:p>
        </p:txBody>
      </p:sp>
    </p:spTree>
    <p:extLst>
      <p:ext uri="{BB962C8B-B14F-4D97-AF65-F5344CB8AC3E}">
        <p14:creationId xmlns:p14="http://schemas.microsoft.com/office/powerpoint/2010/main" val="413580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2400" b="1" dirty="0">
                <a:solidFill>
                  <a:schemeClr val="accent5">
                    <a:lumMod val="75000"/>
                  </a:schemeClr>
                </a:solidFill>
                <a:latin typeface="Arial" panose="020B0604020202020204" pitchFamily="34" charset="0"/>
                <a:cs typeface="Arial" panose="020B0604020202020204" pitchFamily="34" charset="0"/>
              </a:rPr>
              <a:t>II - Depuis la loi n°2014-172 du 21 février 2014, le vote blanc est différencié du vote nul dans les procès-verbaux des scrutins</a:t>
            </a:r>
            <a:r>
              <a:rPr lang="fr-FR" sz="2400" dirty="0">
                <a:solidFill>
                  <a:schemeClr val="accent5">
                    <a:lumMod val="75000"/>
                  </a:schemeClr>
                </a:solidFill>
                <a:latin typeface="Arial" panose="020B0604020202020204" pitchFamily="34" charset="0"/>
                <a:cs typeface="Arial" panose="020B0604020202020204" pitchFamily="34" charset="0"/>
              </a:rPr>
              <a:t/>
            </a:r>
            <a:br>
              <a:rPr lang="fr-FR" sz="2400" dirty="0">
                <a:solidFill>
                  <a:schemeClr val="accent5">
                    <a:lumMod val="75000"/>
                  </a:schemeClr>
                </a:solidFill>
                <a:latin typeface="Arial" panose="020B0604020202020204" pitchFamily="34" charset="0"/>
                <a:cs typeface="Arial" panose="020B0604020202020204" pitchFamily="34" charset="0"/>
              </a:rPr>
            </a:br>
            <a:endParaRPr lang="fr-FR" sz="2400" dirty="0">
              <a:solidFill>
                <a:schemeClr val="accent5">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411097"/>
            <a:ext cx="10515600" cy="4716000"/>
          </a:xfrm>
        </p:spPr>
        <p:txBody>
          <a:bodyPr>
            <a:normAutofit fontScale="62500" lnSpcReduction="20000"/>
          </a:bodyPr>
          <a:lstStyle/>
          <a:p>
            <a:endParaRPr lang="fr-FR" dirty="0" smtClean="0"/>
          </a:p>
          <a:p>
            <a:pPr algn="just"/>
            <a:r>
              <a:rPr lang="fr-FR" sz="4400" dirty="0" smtClean="0">
                <a:cs typeface="Arial" panose="020B0604020202020204" pitchFamily="34" charset="0"/>
              </a:rPr>
              <a:t>Jusqu’à </a:t>
            </a:r>
            <a:r>
              <a:rPr lang="fr-FR" sz="4400" dirty="0">
                <a:cs typeface="Arial" panose="020B0604020202020204" pitchFamily="34" charset="0"/>
              </a:rPr>
              <a:t>la loi n°2014-172 du 21 février 2014, le vote blanc s’apparentait à un vote nul. </a:t>
            </a:r>
          </a:p>
          <a:p>
            <a:pPr algn="just"/>
            <a:r>
              <a:rPr lang="fr-FR" sz="4400" dirty="0">
                <a:cs typeface="Arial" panose="020B0604020202020204" pitchFamily="34" charset="0"/>
              </a:rPr>
              <a:t>Aujourd’hui et depuis février 2014, le troisième alinéa de l’article 65 du code électoral stipule : </a:t>
            </a:r>
            <a:r>
              <a:rPr lang="fr-FR" sz="4400" dirty="0" smtClean="0">
                <a:cs typeface="Arial" panose="020B0604020202020204" pitchFamily="34" charset="0"/>
              </a:rPr>
              <a:t>«</a:t>
            </a:r>
            <a:r>
              <a:rPr lang="fr-FR" sz="4400" dirty="0">
                <a:cs typeface="Arial" panose="020B0604020202020204" pitchFamily="34" charset="0"/>
              </a:rPr>
              <a:t>  </a:t>
            </a:r>
            <a:r>
              <a:rPr lang="fr-FR" sz="4400" i="1" dirty="0">
                <a:solidFill>
                  <a:schemeClr val="accent5">
                    <a:lumMod val="75000"/>
                  </a:schemeClr>
                </a:solidFill>
                <a:cs typeface="Arial" panose="020B0604020202020204" pitchFamily="34" charset="0"/>
              </a:rPr>
              <a:t>les bulletins blancs sont décomptés séparément et annexés au procès-verbal. Ils n’entrent pas en compte pour la détermination des suffrages exprimés, mais il est fait spécialement mention dans les résultats des scrutins. Une enveloppe ne contenant aucun bulletin est assimilée à un bulletin blanc</a:t>
            </a:r>
            <a:r>
              <a:rPr lang="fr-FR" sz="4400" dirty="0">
                <a:solidFill>
                  <a:schemeClr val="accent5">
                    <a:lumMod val="75000"/>
                  </a:schemeClr>
                </a:solidFill>
                <a:cs typeface="Arial" panose="020B0604020202020204" pitchFamily="34" charset="0"/>
              </a:rPr>
              <a:t> </a:t>
            </a:r>
            <a:r>
              <a:rPr lang="fr-FR" sz="4400" dirty="0">
                <a:cs typeface="Arial" panose="020B0604020202020204" pitchFamily="34" charset="0"/>
              </a:rPr>
              <a:t>». </a:t>
            </a:r>
            <a:endParaRPr lang="fr-FR" sz="4400" dirty="0" smtClean="0">
              <a:cs typeface="Arial" panose="020B0604020202020204" pitchFamily="34" charset="0"/>
            </a:endParaRPr>
          </a:p>
          <a:p>
            <a:pPr algn="just"/>
            <a:r>
              <a:rPr lang="fr-FR" sz="4400" dirty="0" smtClean="0">
                <a:cs typeface="Arial" panose="020B0604020202020204" pitchFamily="34" charset="0"/>
              </a:rPr>
              <a:t>Avec </a:t>
            </a:r>
            <a:r>
              <a:rPr lang="fr-FR" sz="4400" dirty="0">
                <a:cs typeface="Arial" panose="020B0604020202020204" pitchFamily="34" charset="0"/>
              </a:rPr>
              <a:t>la nouvelle loi, les bulletins blancs ne sont plus comptabilisés avec les bulletins nuls, c’est-à-dire </a:t>
            </a:r>
            <a:r>
              <a:rPr lang="fr-FR" sz="4400" dirty="0" smtClean="0">
                <a:cs typeface="Arial" panose="020B0604020202020204" pitchFamily="34" charset="0"/>
              </a:rPr>
              <a:t>avec ceux </a:t>
            </a:r>
            <a:r>
              <a:rPr lang="fr-FR" sz="4400" dirty="0">
                <a:cs typeface="Arial" panose="020B0604020202020204" pitchFamily="34" charset="0"/>
              </a:rPr>
              <a:t>que le code électoral considère comme non valables (définis aux articles L.65, L.66 </a:t>
            </a:r>
            <a:r>
              <a:rPr lang="fr-FR" sz="4400" dirty="0" smtClean="0">
                <a:cs typeface="Arial" panose="020B0604020202020204" pitchFamily="34" charset="0"/>
              </a:rPr>
              <a:t>et </a:t>
            </a:r>
            <a:r>
              <a:rPr lang="fr-FR" sz="4400" dirty="0">
                <a:cs typeface="Arial" panose="020B0604020202020204" pitchFamily="34" charset="0"/>
              </a:rPr>
              <a:t>R. 66-2). </a:t>
            </a:r>
            <a:r>
              <a:rPr lang="fr-FR" sz="4400" dirty="0" smtClean="0">
                <a:cs typeface="Arial" panose="020B0604020202020204" pitchFamily="34" charset="0"/>
              </a:rPr>
              <a:t>Ils </a:t>
            </a:r>
            <a:r>
              <a:rPr lang="fr-FR" sz="4400" dirty="0" smtClean="0">
                <a:cs typeface="Arial" panose="020B0604020202020204" pitchFamily="34" charset="0"/>
              </a:rPr>
              <a:t>sont </a:t>
            </a:r>
            <a:r>
              <a:rPr lang="fr-FR" sz="4400" dirty="0">
                <a:cs typeface="Arial" panose="020B0604020202020204" pitchFamily="34" charset="0"/>
              </a:rPr>
              <a:t>donc comptabilisés </a:t>
            </a:r>
            <a:r>
              <a:rPr lang="fr-FR" sz="4400" dirty="0" smtClean="0">
                <a:cs typeface="Arial" panose="020B0604020202020204" pitchFamily="34" charset="0"/>
              </a:rPr>
              <a:t>et </a:t>
            </a:r>
            <a:r>
              <a:rPr lang="fr-FR" sz="4400" dirty="0">
                <a:cs typeface="Arial" panose="020B0604020202020204" pitchFamily="34" charset="0"/>
              </a:rPr>
              <a:t>annexés </a:t>
            </a:r>
            <a:r>
              <a:rPr lang="fr-FR" sz="4400" dirty="0" smtClean="0">
                <a:cs typeface="Arial" panose="020B0604020202020204" pitchFamily="34" charset="0"/>
              </a:rPr>
              <a:t>séparément </a:t>
            </a:r>
            <a:r>
              <a:rPr lang="fr-FR" sz="4400" dirty="0">
                <a:cs typeface="Arial" panose="020B0604020202020204" pitchFamily="34" charset="0"/>
              </a:rPr>
              <a:t>dans le procès-verbal du scrutin.</a:t>
            </a:r>
          </a:p>
          <a:p>
            <a:endParaRPr lang="fr-FR" sz="3400" dirty="0"/>
          </a:p>
        </p:txBody>
      </p:sp>
    </p:spTree>
    <p:extLst>
      <p:ext uri="{BB962C8B-B14F-4D97-AF65-F5344CB8AC3E}">
        <p14:creationId xmlns:p14="http://schemas.microsoft.com/office/powerpoint/2010/main" val="24344507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1083</Words>
  <Application>Microsoft Office PowerPoint</Application>
  <PresentationFormat>Grand écran</PresentationFormat>
  <Paragraphs>78</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Thème Office</vt:lpstr>
      <vt:lpstr>Le vote blanc, les bulletins blancs, les votes nuls   </vt:lpstr>
      <vt:lpstr>Le vote blanc comme le vote nul sont à ne pas confondre avec l’abstention !</vt:lpstr>
      <vt:lpstr>I – Les particularités du vote nul et du vote blanc  A - Le vote nul </vt:lpstr>
      <vt:lpstr> Afin de faciliter l’analyse, la circulaire du 12 décembre 2013 du Ministère de l’Intérieur relative aux élections municipales rappelle notamment une liste de 19 cas de bulletins qui doivent être considérés comme nuls </vt:lpstr>
      <vt:lpstr>Pour les communes de moins de 1000 habitants, la circulaire du 12 décembre 2013 fournit une liste dérogatoire de bulletins considérés comme valides, à savoir : </vt:lpstr>
      <vt:lpstr>Toujours selon la circulaire de décembre 2012…. </vt:lpstr>
      <vt:lpstr>B - Le vote blanc  </vt:lpstr>
      <vt:lpstr>   C - Le vote nul comme le vote blanc ne sont pas comptabilisés dans les suffrages exprimés  </vt:lpstr>
      <vt:lpstr>II - Depuis la loi n°2014-172 du 21 février 2014, le vote blanc est différencié du vote nul dans les procès-verbaux des scrutins </vt:lpstr>
      <vt:lpstr>Trois remarques importantes</vt:lpstr>
      <vt:lpstr>Les deux élections où le vote blanc a été comptabilisé</vt:lpstr>
      <vt:lpstr>Quelles sont les motivations des électeurs qui votent blanc ?  </vt:lpstr>
      <vt:lpstr>Selon un sondage de CEVIPOF : </vt:lpstr>
      <vt:lpstr>  III - Vers la reconnaissance du vote blanc ?  A  - Les problèmes que pose l’éventuelle reconnaissance du vote blanc  </vt:lpstr>
      <vt:lpstr>Si on comptabilise les résultats en incluant les votes blancs et nuls….</vt:lpstr>
      <vt:lpstr>Si on comptabilise les résultats en incluant les votes blancs et nuls….</vt:lpstr>
      <vt:lpstr>B - Le débat sur la prise en compte du vote blanc reste ouvert ! </vt:lpstr>
    </vt:vector>
  </TitlesOfParts>
  <Company>A&amp;D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vote blanc, les bulletins blancs, les votes nuls</dc:title>
  <dc:creator>Membres A&amp;D</dc:creator>
  <cp:lastModifiedBy>Membres A&amp;D</cp:lastModifiedBy>
  <cp:revision>55</cp:revision>
  <dcterms:created xsi:type="dcterms:W3CDTF">2016-11-12T17:14:22Z</dcterms:created>
  <dcterms:modified xsi:type="dcterms:W3CDTF">2016-11-13T16:55:56Z</dcterms:modified>
</cp:coreProperties>
</file>