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6"/>
  </p:notesMasterIdLst>
  <p:sldIdLst>
    <p:sldId id="256" r:id="rId2"/>
    <p:sldId id="258" r:id="rId3"/>
    <p:sldId id="260" r:id="rId4"/>
    <p:sldId id="261" r:id="rId5"/>
    <p:sldId id="262" r:id="rId6"/>
    <p:sldId id="267" r:id="rId7"/>
    <p:sldId id="268" r:id="rId8"/>
    <p:sldId id="263" r:id="rId9"/>
    <p:sldId id="279" r:id="rId10"/>
    <p:sldId id="273" r:id="rId11"/>
    <p:sldId id="275" r:id="rId12"/>
    <p:sldId id="276" r:id="rId13"/>
    <p:sldId id="277" r:id="rId14"/>
    <p:sldId id="278"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ection sans titre" id="{4C99D52E-9B2C-664D-9550-3698CD9FE9C5}">
          <p14:sldIdLst>
            <p14:sldId id="256"/>
            <p14:sldId id="258"/>
            <p14:sldId id="260"/>
            <p14:sldId id="261"/>
            <p14:sldId id="262"/>
            <p14:sldId id="267"/>
            <p14:sldId id="268"/>
            <p14:sldId id="263"/>
            <p14:sldId id="279"/>
            <p14:sldId id="273"/>
            <p14:sldId id="275"/>
            <p14:sldId id="276"/>
            <p14:sldId id="277"/>
            <p14:sldId id="278"/>
          </p14:sldIdLst>
        </p14:section>
      </p14:sectionLst>
    </p:ex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3699"/>
    <p:restoredTop sz="94674"/>
  </p:normalViewPr>
  <p:slideViewPr>
    <p:cSldViewPr snapToGrid="0" snapToObjects="1">
      <p:cViewPr>
        <p:scale>
          <a:sx n="96" d="100"/>
          <a:sy n="96" d="100"/>
        </p:scale>
        <p:origin x="-108" y="-35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2275F12-35E3-F24B-887D-9D2287500043}" type="datetimeFigureOut">
              <a:rPr lang="fr-FR" smtClean="0"/>
              <a:t>31/10/2016</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E318459-8ED2-3B4E-860D-210775476BC3}" type="slidenum">
              <a:rPr lang="fr-FR" smtClean="0"/>
              <a:t>‹N°›</a:t>
            </a:fld>
            <a:endParaRPr lang="fr-FR"/>
          </a:p>
        </p:txBody>
      </p:sp>
    </p:spTree>
    <p:extLst>
      <p:ext uri="{BB962C8B-B14F-4D97-AF65-F5344CB8AC3E}">
        <p14:creationId xmlns:p14="http://schemas.microsoft.com/office/powerpoint/2010/main" val="13562140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AE318459-8ED2-3B4E-860D-210775476BC3}" type="slidenum">
              <a:rPr lang="fr-FR" smtClean="0"/>
              <a:t>14</a:t>
            </a:fld>
            <a:endParaRPr lang="fr-FR"/>
          </a:p>
        </p:txBody>
      </p:sp>
    </p:spTree>
    <p:extLst>
      <p:ext uri="{BB962C8B-B14F-4D97-AF65-F5344CB8AC3E}">
        <p14:creationId xmlns:p14="http://schemas.microsoft.com/office/powerpoint/2010/main" val="8066689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fr-FR" smtClean="0"/>
              <a:t>Cliquez et modifiez le titre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fr-FR" smtClean="0"/>
              <a:t>Cliquez pour modifier le style des sous-titres du masque</a:t>
            </a:r>
            <a:endParaRPr lang="en-US" dirty="0"/>
          </a:p>
        </p:txBody>
      </p:sp>
      <p:sp>
        <p:nvSpPr>
          <p:cNvPr id="4" name="Date Placeholder 3"/>
          <p:cNvSpPr>
            <a:spLocks noGrp="1"/>
          </p:cNvSpPr>
          <p:nvPr>
            <p:ph type="dt" sz="half" idx="10"/>
          </p:nvPr>
        </p:nvSpPr>
        <p:spPr/>
        <p:txBody>
          <a:bodyPr/>
          <a:lstStyle/>
          <a:p>
            <a:fld id="{F8971E16-F416-9843-A23C-292DA039ECAA}" type="datetime1">
              <a:rPr lang="fr-FR" smtClean="0"/>
              <a:t>31/10/2016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‹N°›</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Cliquez et modifiez le titre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FB30B40D-AA28-0C4E-BCE6-C7BCC45BC3A6}" type="datetime1">
              <a:rPr lang="fr-FR" smtClean="0"/>
              <a:t>31/10/2016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‹N°›</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itre vertical et text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fr-FR" smtClean="0"/>
              <a:t>Cliquez et modifiez le titre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4392929D-7443-8A48-8E19-23678667C6BB}" type="datetime1">
              <a:rPr lang="fr-FR" smtClean="0"/>
              <a:t>31/10/2016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‹N°›</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fr-FR" smtClean="0"/>
              <a:t>Cliquez et modifiez le titre</a:t>
            </a:r>
            <a:endParaRPr lang="en-US" dirty="0"/>
          </a:p>
        </p:txBody>
      </p:sp>
      <p:sp>
        <p:nvSpPr>
          <p:cNvPr id="3" name="Content Placeholder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2C7792AE-5FB4-3443-817D-C5BD030E915C}" type="datetime1">
              <a:rPr lang="fr-FR" smtClean="0"/>
              <a:t>31/10/2016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113E31D-E2AB-40D1-8B51-AFA5AFEF393A}" type="slidenum">
              <a:rPr lang="en-US" dirty="0"/>
              <a:t>‹N°›</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tête de section">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fr-FR" smtClean="0"/>
              <a:t>Cliquez et modifiez le titre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Date Placeholder 3"/>
          <p:cNvSpPr>
            <a:spLocks noGrp="1"/>
          </p:cNvSpPr>
          <p:nvPr>
            <p:ph type="dt" sz="half" idx="10"/>
          </p:nvPr>
        </p:nvSpPr>
        <p:spPr/>
        <p:txBody>
          <a:bodyPr/>
          <a:lstStyle/>
          <a:p>
            <a:fld id="{6D3E8165-A11A-EA44-81B0-0F65EFC46FBA}" type="datetime1">
              <a:rPr lang="fr-FR" smtClean="0"/>
              <a:t>31/10/2016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‹N°›</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fr-FR" smtClean="0"/>
              <a:t>Cliquez et modifiez le titre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fld id="{D04273A2-B781-1F43-9193-C1FA7C8F0A05}" type="datetime1">
              <a:rPr lang="fr-FR" smtClean="0"/>
              <a:t>31/10/2016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‹N°›</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fr-FR" smtClean="0"/>
              <a:t>Cliquez et modifiez le titre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Content Placeholder 3"/>
          <p:cNvSpPr>
            <a:spLocks noGrp="1"/>
          </p:cNvSpPr>
          <p:nvPr>
            <p:ph sz="half" idx="2"/>
          </p:nvPr>
        </p:nvSpPr>
        <p:spPr>
          <a:xfrm>
            <a:off x="1097280" y="2582334"/>
            <a:ext cx="4937760" cy="3378200"/>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Content Placeholder 5"/>
          <p:cNvSpPr>
            <a:spLocks noGrp="1"/>
          </p:cNvSpPr>
          <p:nvPr>
            <p:ph sz="quarter" idx="4"/>
          </p:nvPr>
        </p:nvSpPr>
        <p:spPr>
          <a:xfrm>
            <a:off x="6217920" y="2582334"/>
            <a:ext cx="4937760" cy="3378200"/>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44B7FF0D-C4B4-1B4F-B862-45119125EC51}" type="datetime1">
              <a:rPr lang="fr-FR" smtClean="0"/>
              <a:t>31/10/2016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‹N°›</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Cliquez et modifiez le titre</a:t>
            </a:r>
            <a:endParaRPr lang="en-US" dirty="0"/>
          </a:p>
        </p:txBody>
      </p:sp>
      <p:sp>
        <p:nvSpPr>
          <p:cNvPr id="3" name="Date Placeholder 2"/>
          <p:cNvSpPr>
            <a:spLocks noGrp="1"/>
          </p:cNvSpPr>
          <p:nvPr>
            <p:ph type="dt" sz="half" idx="10"/>
          </p:nvPr>
        </p:nvSpPr>
        <p:spPr/>
        <p:txBody>
          <a:bodyPr/>
          <a:lstStyle/>
          <a:p>
            <a:fld id="{D94418A5-CFE3-C542-B2F0-37A84988AFA0}" type="datetime1">
              <a:rPr lang="fr-FR" smtClean="0"/>
              <a:t>31/10/2016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‹N°›</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820F589A-14D1-934C-A66E-EFAA0E3F71C8}" type="datetime1">
              <a:rPr lang="fr-FR" smtClean="0"/>
              <a:t>31/10/2016</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‹N°›</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fr-FR" smtClean="0"/>
              <a:t>Cliquez et modifiez le titre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ED20B6D1-CF82-A74E-9E36-22432291857B}" type="datetime1">
              <a:rPr lang="fr-FR" smtClean="0"/>
              <a:t>31/10/2016</a:t>
            </a:fld>
            <a:endParaRPr lang="en-US"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‹N°›</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fr-FR" smtClean="0"/>
              <a:t>Cliquez et modifiez le titre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smtClean="0"/>
              <a:t>Faire glisser l'image vers l'espace réservé ou cliquer sur l'icône pour l'ajouter</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Date Placeholder 4"/>
          <p:cNvSpPr>
            <a:spLocks noGrp="1"/>
          </p:cNvSpPr>
          <p:nvPr>
            <p:ph type="dt" sz="half" idx="10"/>
          </p:nvPr>
        </p:nvSpPr>
        <p:spPr/>
        <p:txBody>
          <a:bodyPr/>
          <a:lstStyle/>
          <a:p>
            <a:fld id="{5F423707-33D7-5949-95B0-DD35150B26DA}" type="datetime1">
              <a:rPr lang="fr-FR" smtClean="0"/>
              <a:t>31/10/2016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‹N°›</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fr-FR" smtClean="0"/>
              <a:t>Cliquez et modifiez le titre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EC2D5DDE-A96D-5B49-AE35-C7FB5D18D6B0}" type="datetime1">
              <a:rPr lang="fr-FR" smtClean="0"/>
              <a:t>31/10/2016</a:t>
            </a:fld>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4FAB73BC-B049-4115-A692-8D63A059BFB8}" type="slidenum">
              <a:rPr lang="en-US" dirty="0"/>
              <a:pPr/>
              <a:t>‹N°›</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6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normAutofit/>
          </a:bodyPr>
          <a:lstStyle/>
          <a:p>
            <a:pPr algn="ctr"/>
            <a:r>
              <a:rPr lang="fr-FR" sz="3600" dirty="0" smtClean="0">
                <a:latin typeface="Garamond" charset="0"/>
                <a:ea typeface="Garamond" charset="0"/>
                <a:cs typeface="Garamond" charset="0"/>
              </a:rPr>
              <a:t>Les modes de scrutin</a:t>
            </a:r>
            <a:endParaRPr lang="fr-FR" sz="3600" dirty="0">
              <a:latin typeface="Garamond" charset="0"/>
              <a:ea typeface="Garamond" charset="0"/>
              <a:cs typeface="Garamond" charset="0"/>
            </a:endParaRPr>
          </a:p>
        </p:txBody>
      </p:sp>
      <p:sp>
        <p:nvSpPr>
          <p:cNvPr id="3" name="Sous-titre 2"/>
          <p:cNvSpPr>
            <a:spLocks noGrp="1"/>
          </p:cNvSpPr>
          <p:nvPr>
            <p:ph type="subTitle" idx="1"/>
          </p:nvPr>
        </p:nvSpPr>
        <p:spPr/>
        <p:txBody>
          <a:bodyPr>
            <a:normAutofit fontScale="85000" lnSpcReduction="20000"/>
          </a:bodyPr>
          <a:lstStyle/>
          <a:p>
            <a:r>
              <a:rPr lang="fr-FR" cap="none" dirty="0" smtClean="0">
                <a:solidFill>
                  <a:schemeClr val="tx1"/>
                </a:solidFill>
                <a:latin typeface="Garamond" charset="0"/>
                <a:ea typeface="Garamond" charset="0"/>
                <a:cs typeface="Garamond" charset="0"/>
              </a:rPr>
              <a:t>Droit électoral</a:t>
            </a:r>
            <a:endParaRPr lang="fr-FR" cap="none" dirty="0">
              <a:solidFill>
                <a:schemeClr val="tx1"/>
              </a:solidFill>
              <a:latin typeface="Garamond" charset="0"/>
              <a:ea typeface="Garamond" charset="0"/>
              <a:cs typeface="Garamond" charset="0"/>
            </a:endParaRPr>
          </a:p>
          <a:p>
            <a:r>
              <a:rPr lang="fr-FR" cap="none" dirty="0" smtClean="0">
                <a:solidFill>
                  <a:schemeClr val="tx1"/>
                </a:solidFill>
                <a:latin typeface="Garamond" charset="0"/>
                <a:ea typeface="Garamond" charset="0"/>
                <a:cs typeface="Garamond" charset="0"/>
              </a:rPr>
              <a:t>Lundi 31 octobre</a:t>
            </a:r>
          </a:p>
          <a:p>
            <a:r>
              <a:rPr lang="fr-FR" cap="none" dirty="0" smtClean="0">
                <a:solidFill>
                  <a:schemeClr val="tx1"/>
                </a:solidFill>
                <a:latin typeface="Garamond" charset="0"/>
                <a:ea typeface="Garamond" charset="0"/>
                <a:cs typeface="Garamond" charset="0"/>
              </a:rPr>
              <a:t>Présentation de Magali Le François</a:t>
            </a:r>
            <a:endParaRPr lang="fr-FR" cap="none" dirty="0">
              <a:solidFill>
                <a:schemeClr val="tx1"/>
              </a:solidFill>
              <a:latin typeface="Garamond" charset="0"/>
              <a:ea typeface="Garamond" charset="0"/>
              <a:cs typeface="Garamond" charset="0"/>
            </a:endParaRPr>
          </a:p>
        </p:txBody>
      </p:sp>
    </p:spTree>
    <p:extLst>
      <p:ext uri="{BB962C8B-B14F-4D97-AF65-F5344CB8AC3E}">
        <p14:creationId xmlns:p14="http://schemas.microsoft.com/office/powerpoint/2010/main" val="1177827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fr-FR" b="1" dirty="0">
                <a:latin typeface="Garamond" charset="0"/>
                <a:ea typeface="Garamond" charset="0"/>
                <a:cs typeface="Garamond" charset="0"/>
              </a:rPr>
              <a:t>Les modes de scrutin </a:t>
            </a:r>
            <a:r>
              <a:rPr lang="fr-FR" b="1" dirty="0" smtClean="0">
                <a:latin typeface="Garamond" charset="0"/>
                <a:ea typeface="Garamond" charset="0"/>
                <a:cs typeface="Garamond" charset="0"/>
              </a:rPr>
              <a:t>: les législatives et les européennes</a:t>
            </a:r>
            <a:endParaRPr lang="fr-FR" dirty="0">
              <a:latin typeface="Garamond" charset="0"/>
              <a:ea typeface="Garamond" charset="0"/>
              <a:cs typeface="Garamond" charset="0"/>
            </a:endParaRPr>
          </a:p>
        </p:txBody>
      </p:sp>
      <p:sp>
        <p:nvSpPr>
          <p:cNvPr id="3" name="ZoneTexte 2"/>
          <p:cNvSpPr txBox="1"/>
          <p:nvPr/>
        </p:nvSpPr>
        <p:spPr>
          <a:xfrm>
            <a:off x="209006" y="1854926"/>
            <a:ext cx="24894168" cy="5632311"/>
          </a:xfrm>
          <a:prstGeom prst="rect">
            <a:avLst/>
          </a:prstGeom>
          <a:noFill/>
        </p:spPr>
        <p:txBody>
          <a:bodyPr wrap="square" rtlCol="0">
            <a:spAutoFit/>
          </a:bodyPr>
          <a:lstStyle/>
          <a:p>
            <a:r>
              <a:rPr lang="fr-FR" b="1" dirty="0">
                <a:latin typeface="Garamond" charset="0"/>
                <a:ea typeface="Garamond" charset="0"/>
                <a:cs typeface="Garamond" charset="0"/>
              </a:rPr>
              <a:t>Députés </a:t>
            </a:r>
            <a:r>
              <a:rPr lang="fr-FR" dirty="0">
                <a:latin typeface="Garamond" charset="0"/>
                <a:ea typeface="Garamond" charset="0"/>
                <a:cs typeface="Garamond" charset="0"/>
              </a:rPr>
              <a:t>: 577 circonscriptions ; 577 députés </a:t>
            </a:r>
            <a:endParaRPr lang="fr-FR" dirty="0" smtClean="0">
              <a:latin typeface="Garamond" charset="0"/>
              <a:ea typeface="Garamond" charset="0"/>
              <a:cs typeface="Garamond" charset="0"/>
            </a:endParaRPr>
          </a:p>
          <a:p>
            <a:endParaRPr lang="fr-FR" dirty="0">
              <a:latin typeface="Garamond" charset="0"/>
              <a:ea typeface="Garamond" charset="0"/>
              <a:cs typeface="Garamond" charset="0"/>
            </a:endParaRPr>
          </a:p>
          <a:p>
            <a:pPr marL="285750" indent="-285750">
              <a:buFontTx/>
              <a:buChar char="-"/>
            </a:pPr>
            <a:r>
              <a:rPr lang="fr-FR" dirty="0" smtClean="0">
                <a:latin typeface="Garamond" charset="0"/>
                <a:ea typeface="Garamond" charset="0"/>
                <a:cs typeface="Garamond" charset="0"/>
              </a:rPr>
              <a:t>scrutin </a:t>
            </a:r>
            <a:r>
              <a:rPr lang="fr-FR" dirty="0">
                <a:latin typeface="Garamond" charset="0"/>
                <a:ea typeface="Garamond" charset="0"/>
                <a:cs typeface="Garamond" charset="0"/>
              </a:rPr>
              <a:t>majoritaire uninominal à 2 tours </a:t>
            </a:r>
          </a:p>
          <a:p>
            <a:pPr marL="285750" indent="-285750">
              <a:buFontTx/>
              <a:buChar char="-"/>
            </a:pPr>
            <a:r>
              <a:rPr lang="fr-FR" b="1" dirty="0" smtClean="0">
                <a:latin typeface="Garamond" charset="0"/>
                <a:ea typeface="Garamond" charset="0"/>
                <a:cs typeface="Garamond" charset="0"/>
              </a:rPr>
              <a:t>1</a:t>
            </a:r>
            <a:r>
              <a:rPr lang="fr-FR" b="1" baseline="30000" dirty="0" smtClean="0">
                <a:latin typeface="Garamond" charset="0"/>
                <a:ea typeface="Garamond" charset="0"/>
                <a:cs typeface="Garamond" charset="0"/>
              </a:rPr>
              <a:t>er</a:t>
            </a:r>
            <a:r>
              <a:rPr lang="fr-FR" b="1" dirty="0" smtClean="0">
                <a:latin typeface="Garamond" charset="0"/>
                <a:ea typeface="Garamond" charset="0"/>
                <a:cs typeface="Garamond" charset="0"/>
              </a:rPr>
              <a:t> </a:t>
            </a:r>
            <a:r>
              <a:rPr lang="fr-FR" b="1" dirty="0">
                <a:latin typeface="Garamond" charset="0"/>
                <a:ea typeface="Garamond" charset="0"/>
                <a:cs typeface="Garamond" charset="0"/>
              </a:rPr>
              <a:t>tour </a:t>
            </a:r>
            <a:r>
              <a:rPr lang="fr-FR" dirty="0">
                <a:latin typeface="Garamond" charset="0"/>
                <a:ea typeface="Garamond" charset="0"/>
                <a:cs typeface="Garamond" charset="0"/>
              </a:rPr>
              <a:t>: MA représentant 25 % des électeurs </a:t>
            </a:r>
            <a:r>
              <a:rPr lang="fr-FR" dirty="0" smtClean="0">
                <a:latin typeface="Garamond" charset="0"/>
                <a:ea typeface="Garamond" charset="0"/>
                <a:cs typeface="Garamond" charset="0"/>
              </a:rPr>
              <a:t>inscrits;</a:t>
            </a:r>
          </a:p>
          <a:p>
            <a:pPr marL="285750" indent="-285750">
              <a:buFontTx/>
              <a:buChar char="-"/>
            </a:pPr>
            <a:r>
              <a:rPr lang="fr-FR" dirty="0" smtClean="0">
                <a:latin typeface="Garamond" charset="0"/>
                <a:ea typeface="Garamond" charset="0"/>
                <a:cs typeface="Garamond" charset="0"/>
              </a:rPr>
              <a:t> </a:t>
            </a:r>
            <a:r>
              <a:rPr lang="fr-FR" dirty="0">
                <a:latin typeface="Garamond" charset="0"/>
                <a:ea typeface="Garamond" charset="0"/>
                <a:cs typeface="Garamond" charset="0"/>
              </a:rPr>
              <a:t>les qualifiés au 2</a:t>
            </a:r>
            <a:r>
              <a:rPr lang="fr-FR" baseline="30000" dirty="0">
                <a:latin typeface="Garamond" charset="0"/>
                <a:ea typeface="Garamond" charset="0"/>
                <a:cs typeface="Garamond" charset="0"/>
              </a:rPr>
              <a:t>ème</a:t>
            </a:r>
            <a:r>
              <a:rPr lang="fr-FR" dirty="0">
                <a:latin typeface="Garamond" charset="0"/>
                <a:ea typeface="Garamond" charset="0"/>
                <a:cs typeface="Garamond" charset="0"/>
              </a:rPr>
              <a:t> </a:t>
            </a:r>
            <a:r>
              <a:rPr lang="fr-FR" dirty="0" smtClean="0">
                <a:latin typeface="Garamond" charset="0"/>
                <a:ea typeface="Garamond" charset="0"/>
                <a:cs typeface="Garamond" charset="0"/>
              </a:rPr>
              <a:t>tour sont </a:t>
            </a:r>
            <a:r>
              <a:rPr lang="fr-FR" dirty="0">
                <a:latin typeface="Garamond" charset="0"/>
                <a:ea typeface="Garamond" charset="0"/>
                <a:cs typeface="Garamond" charset="0"/>
              </a:rPr>
              <a:t>ceux ayant obtenu un nombre de suffrages au moins égal à 12,5 % des inscrits ; </a:t>
            </a:r>
            <a:endParaRPr lang="fr-FR" dirty="0" smtClean="0">
              <a:latin typeface="Garamond" charset="0"/>
              <a:ea typeface="Garamond" charset="0"/>
              <a:cs typeface="Garamond" charset="0"/>
            </a:endParaRPr>
          </a:p>
          <a:p>
            <a:pPr marL="285750" indent="-285750">
              <a:buFontTx/>
              <a:buChar char="-"/>
            </a:pPr>
            <a:r>
              <a:rPr lang="fr-FR" dirty="0" smtClean="0">
                <a:latin typeface="Garamond" charset="0"/>
                <a:ea typeface="Garamond" charset="0"/>
                <a:cs typeface="Garamond" charset="0"/>
              </a:rPr>
              <a:t>2</a:t>
            </a:r>
            <a:r>
              <a:rPr lang="fr-FR" baseline="30000" dirty="0" smtClean="0">
                <a:latin typeface="Garamond" charset="0"/>
                <a:ea typeface="Garamond" charset="0"/>
                <a:cs typeface="Garamond" charset="0"/>
              </a:rPr>
              <a:t>ème</a:t>
            </a:r>
            <a:r>
              <a:rPr lang="fr-FR" dirty="0" smtClean="0">
                <a:latin typeface="Garamond" charset="0"/>
                <a:ea typeface="Garamond" charset="0"/>
                <a:cs typeface="Garamond" charset="0"/>
              </a:rPr>
              <a:t> </a:t>
            </a:r>
            <a:r>
              <a:rPr lang="fr-FR" dirty="0">
                <a:latin typeface="Garamond" charset="0"/>
                <a:ea typeface="Garamond" charset="0"/>
                <a:cs typeface="Garamond" charset="0"/>
              </a:rPr>
              <a:t>tour : la MR </a:t>
            </a:r>
            <a:r>
              <a:rPr lang="fr-FR" dirty="0" smtClean="0">
                <a:latin typeface="Garamond" charset="0"/>
                <a:ea typeface="Garamond" charset="0"/>
                <a:cs typeface="Garamond" charset="0"/>
              </a:rPr>
              <a:t>suffit; </a:t>
            </a:r>
            <a:r>
              <a:rPr lang="fr-FR" dirty="0">
                <a:latin typeface="Garamond" charset="0"/>
                <a:ea typeface="Garamond" charset="0"/>
                <a:cs typeface="Garamond" charset="0"/>
              </a:rPr>
              <a:t> </a:t>
            </a:r>
          </a:p>
          <a:p>
            <a:r>
              <a:rPr lang="fr-FR" dirty="0">
                <a:latin typeface="Garamond" charset="0"/>
                <a:ea typeface="Garamond" charset="0"/>
                <a:cs typeface="Garamond" charset="0"/>
              </a:rPr>
              <a:t>En 1986, il eut l’expérience de la RP approchée avec répartition des restes à la plus forte moyenne</a:t>
            </a:r>
            <a:r>
              <a:rPr lang="fr-FR" dirty="0" smtClean="0">
                <a:latin typeface="Garamond" charset="0"/>
                <a:ea typeface="Garamond" charset="0"/>
                <a:cs typeface="Garamond" charset="0"/>
              </a:rPr>
              <a:t>.</a:t>
            </a:r>
          </a:p>
          <a:p>
            <a:endParaRPr lang="fr-FR" dirty="0">
              <a:latin typeface="Garamond" charset="0"/>
              <a:ea typeface="Garamond" charset="0"/>
              <a:cs typeface="Garamond" charset="0"/>
            </a:endParaRPr>
          </a:p>
          <a:p>
            <a:endParaRPr lang="fr-FR" dirty="0" smtClean="0">
              <a:latin typeface="Garamond" charset="0"/>
              <a:ea typeface="Garamond" charset="0"/>
              <a:cs typeface="Garamond" charset="0"/>
            </a:endParaRPr>
          </a:p>
          <a:p>
            <a:pPr lvl="0"/>
            <a:r>
              <a:rPr lang="fr-FR" b="1" dirty="0">
                <a:latin typeface="Garamond" charset="0"/>
                <a:ea typeface="Garamond" charset="0"/>
                <a:cs typeface="Garamond" charset="0"/>
              </a:rPr>
              <a:t>Député européen </a:t>
            </a:r>
            <a:r>
              <a:rPr lang="fr-FR" dirty="0">
                <a:latin typeface="Garamond" charset="0"/>
                <a:ea typeface="Garamond" charset="0"/>
                <a:cs typeface="Garamond" charset="0"/>
              </a:rPr>
              <a:t>: 8 circonscriptions régionales</a:t>
            </a:r>
          </a:p>
          <a:p>
            <a:endParaRPr lang="fr-FR" dirty="0">
              <a:latin typeface="Garamond" charset="0"/>
              <a:ea typeface="Garamond" charset="0"/>
              <a:cs typeface="Garamond" charset="0"/>
            </a:endParaRPr>
          </a:p>
          <a:p>
            <a:pPr lvl="0"/>
            <a:r>
              <a:rPr lang="fr-FR" dirty="0" smtClean="0">
                <a:latin typeface="Garamond" charset="0"/>
                <a:ea typeface="Garamond" charset="0"/>
                <a:cs typeface="Garamond" charset="0"/>
              </a:rPr>
              <a:t>- RP </a:t>
            </a:r>
            <a:r>
              <a:rPr lang="fr-FR" dirty="0">
                <a:latin typeface="Garamond" charset="0"/>
                <a:ea typeface="Garamond" charset="0"/>
                <a:cs typeface="Garamond" charset="0"/>
              </a:rPr>
              <a:t>à la plus forte moyenne, sans panachage, sans vote préférentiel, avec seuil de 5 % des suffrages exprimés pour la </a:t>
            </a:r>
            <a:endParaRPr lang="fr-FR" dirty="0" smtClean="0">
              <a:latin typeface="Garamond" charset="0"/>
              <a:ea typeface="Garamond" charset="0"/>
              <a:cs typeface="Garamond" charset="0"/>
            </a:endParaRPr>
          </a:p>
          <a:p>
            <a:pPr lvl="0"/>
            <a:r>
              <a:rPr lang="fr-FR" dirty="0" smtClean="0">
                <a:latin typeface="Garamond" charset="0"/>
                <a:ea typeface="Garamond" charset="0"/>
                <a:cs typeface="Garamond" charset="0"/>
              </a:rPr>
              <a:t>répartition </a:t>
            </a:r>
            <a:r>
              <a:rPr lang="fr-FR" dirty="0">
                <a:latin typeface="Garamond" charset="0"/>
                <a:ea typeface="Garamond" charset="0"/>
                <a:cs typeface="Garamond" charset="0"/>
              </a:rPr>
              <a:t>des </a:t>
            </a:r>
            <a:r>
              <a:rPr lang="fr-FR" dirty="0" smtClean="0">
                <a:latin typeface="Garamond" charset="0"/>
                <a:ea typeface="Garamond" charset="0"/>
                <a:cs typeface="Garamond" charset="0"/>
              </a:rPr>
              <a:t>sièges;</a:t>
            </a:r>
          </a:p>
          <a:p>
            <a:pPr lvl="0"/>
            <a:r>
              <a:rPr lang="fr-FR" dirty="0" smtClean="0">
                <a:latin typeface="Garamond" charset="0"/>
                <a:ea typeface="Garamond" charset="0"/>
                <a:cs typeface="Garamond" charset="0"/>
              </a:rPr>
              <a:t>- 74 </a:t>
            </a:r>
            <a:r>
              <a:rPr lang="fr-FR" dirty="0">
                <a:latin typeface="Garamond" charset="0"/>
                <a:ea typeface="Garamond" charset="0"/>
                <a:cs typeface="Garamond" charset="0"/>
              </a:rPr>
              <a:t>députés</a:t>
            </a:r>
          </a:p>
          <a:p>
            <a:endParaRPr lang="fr-FR" dirty="0"/>
          </a:p>
          <a:p>
            <a:endParaRPr lang="fr-FR" dirty="0" smtClean="0"/>
          </a:p>
          <a:p>
            <a:endParaRPr lang="fr-FR" dirty="0"/>
          </a:p>
          <a:p>
            <a:endParaRPr lang="fr-FR" dirty="0" smtClean="0"/>
          </a:p>
          <a:p>
            <a:endParaRPr lang="fr-FR" dirty="0" smtClean="0"/>
          </a:p>
          <a:p>
            <a:endParaRPr lang="fr-FR" dirty="0"/>
          </a:p>
        </p:txBody>
      </p:sp>
    </p:spTree>
    <p:extLst>
      <p:ext uri="{BB962C8B-B14F-4D97-AF65-F5344CB8AC3E}">
        <p14:creationId xmlns:p14="http://schemas.microsoft.com/office/powerpoint/2010/main" val="15633606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4000" b="1" dirty="0" smtClean="0">
                <a:latin typeface="Garamond" charset="0"/>
                <a:ea typeface="Garamond" charset="0"/>
                <a:cs typeface="Garamond" charset="0"/>
              </a:rPr>
              <a:t>Les modes de scrutin départemental</a:t>
            </a:r>
            <a:endParaRPr lang="fr-FR" sz="4000" dirty="0"/>
          </a:p>
        </p:txBody>
      </p:sp>
      <p:sp>
        <p:nvSpPr>
          <p:cNvPr id="3" name="Espace réservé du contenu 2"/>
          <p:cNvSpPr>
            <a:spLocks noGrp="1"/>
          </p:cNvSpPr>
          <p:nvPr>
            <p:ph idx="1"/>
          </p:nvPr>
        </p:nvSpPr>
        <p:spPr/>
        <p:txBody>
          <a:bodyPr/>
          <a:lstStyle/>
          <a:p>
            <a:pPr lvl="0" algn="ctr"/>
            <a:r>
              <a:rPr lang="fr-FR" b="1" dirty="0">
                <a:latin typeface="Garamond" charset="0"/>
                <a:ea typeface="Garamond" charset="0"/>
                <a:cs typeface="Garamond" charset="0"/>
              </a:rPr>
              <a:t>Conseillers départementaux </a:t>
            </a:r>
            <a:r>
              <a:rPr lang="fr-FR" b="1" dirty="0" smtClean="0">
                <a:latin typeface="Garamond" charset="0"/>
                <a:ea typeface="Garamond" charset="0"/>
                <a:cs typeface="Garamond" charset="0"/>
              </a:rPr>
              <a:t>:</a:t>
            </a:r>
          </a:p>
          <a:p>
            <a:pPr lvl="0" algn="ctr"/>
            <a:r>
              <a:rPr lang="fr-FR" b="1" dirty="0" smtClean="0">
                <a:latin typeface="Garamond" charset="0"/>
                <a:ea typeface="Garamond" charset="0"/>
                <a:cs typeface="Garamond" charset="0"/>
              </a:rPr>
              <a:t> </a:t>
            </a:r>
          </a:p>
          <a:p>
            <a:pPr lvl="0"/>
            <a:r>
              <a:rPr lang="fr-FR" dirty="0" smtClean="0">
                <a:latin typeface="Garamond" charset="0"/>
                <a:ea typeface="Garamond" charset="0"/>
                <a:cs typeface="Garamond" charset="0"/>
              </a:rPr>
              <a:t>- 2054 </a:t>
            </a:r>
            <a:r>
              <a:rPr lang="fr-FR" dirty="0">
                <a:latin typeface="Garamond" charset="0"/>
                <a:ea typeface="Garamond" charset="0"/>
                <a:cs typeface="Garamond" charset="0"/>
              </a:rPr>
              <a:t>circonscriptions </a:t>
            </a:r>
            <a:r>
              <a:rPr lang="fr-FR" dirty="0" smtClean="0">
                <a:latin typeface="Garamond" charset="0"/>
                <a:ea typeface="Garamond" charset="0"/>
                <a:cs typeface="Garamond" charset="0"/>
              </a:rPr>
              <a:t>cantonales soit 4108 conseillers départementaux</a:t>
            </a:r>
            <a:r>
              <a:rPr lang="fr-FR" dirty="0">
                <a:latin typeface="Garamond" charset="0"/>
                <a:ea typeface="Garamond" charset="0"/>
                <a:cs typeface="Garamond" charset="0"/>
              </a:rPr>
              <a:t> </a:t>
            </a:r>
            <a:endParaRPr lang="fr-FR" dirty="0" smtClean="0">
              <a:latin typeface="Garamond" charset="0"/>
              <a:ea typeface="Garamond" charset="0"/>
              <a:cs typeface="Garamond" charset="0"/>
            </a:endParaRPr>
          </a:p>
          <a:p>
            <a:r>
              <a:rPr lang="fr-FR" dirty="0" smtClean="0">
                <a:latin typeface="Garamond" charset="0"/>
                <a:ea typeface="Garamond" charset="0"/>
                <a:cs typeface="Garamond" charset="0"/>
              </a:rPr>
              <a:t>- SM </a:t>
            </a:r>
            <a:r>
              <a:rPr lang="fr-FR" dirty="0">
                <a:latin typeface="Garamond" charset="0"/>
                <a:ea typeface="Garamond" charset="0"/>
                <a:cs typeface="Garamond" charset="0"/>
              </a:rPr>
              <a:t>binominal et paritaire à 2 tours </a:t>
            </a:r>
            <a:endParaRPr lang="fr-FR" dirty="0" smtClean="0">
              <a:latin typeface="Garamond" charset="0"/>
              <a:ea typeface="Garamond" charset="0"/>
              <a:cs typeface="Garamond" charset="0"/>
            </a:endParaRPr>
          </a:p>
          <a:p>
            <a:r>
              <a:rPr lang="fr-FR" b="1" dirty="0" smtClean="0">
                <a:latin typeface="Garamond" charset="0"/>
                <a:ea typeface="Garamond" charset="0"/>
                <a:cs typeface="Garamond" charset="0"/>
              </a:rPr>
              <a:t>- 1</a:t>
            </a:r>
            <a:r>
              <a:rPr lang="fr-FR" b="1" baseline="30000" dirty="0" smtClean="0">
                <a:latin typeface="Garamond" charset="0"/>
                <a:ea typeface="Garamond" charset="0"/>
                <a:cs typeface="Garamond" charset="0"/>
              </a:rPr>
              <a:t>er</a:t>
            </a:r>
            <a:r>
              <a:rPr lang="fr-FR" b="1" dirty="0" smtClean="0">
                <a:latin typeface="Garamond" charset="0"/>
                <a:ea typeface="Garamond" charset="0"/>
                <a:cs typeface="Garamond" charset="0"/>
              </a:rPr>
              <a:t> </a:t>
            </a:r>
            <a:r>
              <a:rPr lang="fr-FR" b="1" dirty="0">
                <a:latin typeface="Garamond" charset="0"/>
                <a:ea typeface="Garamond" charset="0"/>
                <a:cs typeface="Garamond" charset="0"/>
              </a:rPr>
              <a:t>tour </a:t>
            </a:r>
            <a:r>
              <a:rPr lang="fr-FR" dirty="0">
                <a:latin typeface="Garamond" charset="0"/>
                <a:ea typeface="Garamond" charset="0"/>
                <a:cs typeface="Garamond" charset="0"/>
              </a:rPr>
              <a:t>: MA représentant 25 % des électeurs inscrits ; seuls sont qualifiés au 2</a:t>
            </a:r>
            <a:r>
              <a:rPr lang="fr-FR" baseline="30000" dirty="0">
                <a:latin typeface="Garamond" charset="0"/>
                <a:ea typeface="Garamond" charset="0"/>
                <a:cs typeface="Garamond" charset="0"/>
              </a:rPr>
              <a:t>ème </a:t>
            </a:r>
            <a:r>
              <a:rPr lang="fr-FR" dirty="0" smtClean="0">
                <a:latin typeface="Garamond" charset="0"/>
                <a:ea typeface="Garamond" charset="0"/>
                <a:cs typeface="Garamond" charset="0"/>
              </a:rPr>
              <a:t>ceux </a:t>
            </a:r>
            <a:r>
              <a:rPr lang="fr-FR" dirty="0">
                <a:latin typeface="Garamond" charset="0"/>
                <a:ea typeface="Garamond" charset="0"/>
                <a:cs typeface="Garamond" charset="0"/>
              </a:rPr>
              <a:t>ayant obtenu un nombre de suffrages au moins égal à 12,5 % des inscrits ; </a:t>
            </a:r>
            <a:endParaRPr lang="fr-FR" dirty="0" smtClean="0">
              <a:latin typeface="Garamond" charset="0"/>
              <a:ea typeface="Garamond" charset="0"/>
              <a:cs typeface="Garamond" charset="0"/>
            </a:endParaRPr>
          </a:p>
          <a:p>
            <a:r>
              <a:rPr lang="fr-FR" b="1" dirty="0" smtClean="0">
                <a:latin typeface="Garamond" charset="0"/>
                <a:ea typeface="Garamond" charset="0"/>
                <a:cs typeface="Garamond" charset="0"/>
              </a:rPr>
              <a:t>- au </a:t>
            </a:r>
            <a:r>
              <a:rPr lang="fr-FR" b="1" dirty="0">
                <a:latin typeface="Garamond" charset="0"/>
                <a:ea typeface="Garamond" charset="0"/>
                <a:cs typeface="Garamond" charset="0"/>
              </a:rPr>
              <a:t>2</a:t>
            </a:r>
            <a:r>
              <a:rPr lang="fr-FR" b="1" baseline="30000" dirty="0">
                <a:latin typeface="Garamond" charset="0"/>
                <a:ea typeface="Garamond" charset="0"/>
                <a:cs typeface="Garamond" charset="0"/>
              </a:rPr>
              <a:t>ème</a:t>
            </a:r>
            <a:r>
              <a:rPr lang="fr-FR" b="1" dirty="0">
                <a:latin typeface="Garamond" charset="0"/>
                <a:ea typeface="Garamond" charset="0"/>
                <a:cs typeface="Garamond" charset="0"/>
              </a:rPr>
              <a:t> tour </a:t>
            </a:r>
            <a:r>
              <a:rPr lang="fr-FR" dirty="0">
                <a:latin typeface="Garamond" charset="0"/>
                <a:ea typeface="Garamond" charset="0"/>
                <a:cs typeface="Garamond" charset="0"/>
              </a:rPr>
              <a:t>: la MR suffit)</a:t>
            </a:r>
          </a:p>
          <a:p>
            <a:endParaRPr lang="fr-FR" dirty="0"/>
          </a:p>
        </p:txBody>
      </p:sp>
    </p:spTree>
    <p:extLst>
      <p:ext uri="{BB962C8B-B14F-4D97-AF65-F5344CB8AC3E}">
        <p14:creationId xmlns:p14="http://schemas.microsoft.com/office/powerpoint/2010/main" val="19980436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a:latin typeface="Garamond" charset="0"/>
                <a:ea typeface="Garamond" charset="0"/>
                <a:cs typeface="Garamond" charset="0"/>
              </a:rPr>
              <a:t>Les modes de scrutin </a:t>
            </a:r>
            <a:r>
              <a:rPr lang="fr-FR" b="1" dirty="0" smtClean="0">
                <a:latin typeface="Garamond" charset="0"/>
                <a:ea typeface="Garamond" charset="0"/>
                <a:cs typeface="Garamond" charset="0"/>
              </a:rPr>
              <a:t>: les régionales</a:t>
            </a:r>
            <a:endParaRPr lang="fr-FR" dirty="0"/>
          </a:p>
        </p:txBody>
      </p:sp>
      <p:sp>
        <p:nvSpPr>
          <p:cNvPr id="3" name="Espace réservé du contenu 2"/>
          <p:cNvSpPr>
            <a:spLocks noGrp="1"/>
          </p:cNvSpPr>
          <p:nvPr>
            <p:ph idx="1"/>
          </p:nvPr>
        </p:nvSpPr>
        <p:spPr/>
        <p:txBody>
          <a:bodyPr>
            <a:normAutofit fontScale="77500" lnSpcReduction="20000"/>
          </a:bodyPr>
          <a:lstStyle/>
          <a:p>
            <a:pPr algn="ctr"/>
            <a:endParaRPr lang="fr-FR" sz="2300" b="1" dirty="0" smtClean="0">
              <a:latin typeface="Garamond" charset="0"/>
              <a:ea typeface="Garamond" charset="0"/>
              <a:cs typeface="Garamond" charset="0"/>
            </a:endParaRPr>
          </a:p>
          <a:p>
            <a:pPr algn="ctr"/>
            <a:r>
              <a:rPr lang="fr-FR" sz="2300" b="1" dirty="0" smtClean="0">
                <a:latin typeface="Garamond" charset="0"/>
                <a:ea typeface="Garamond" charset="0"/>
                <a:cs typeface="Garamond" charset="0"/>
              </a:rPr>
              <a:t>Conseillers </a:t>
            </a:r>
            <a:r>
              <a:rPr lang="fr-FR" sz="2300" b="1" dirty="0">
                <a:latin typeface="Garamond" charset="0"/>
                <a:ea typeface="Garamond" charset="0"/>
                <a:cs typeface="Garamond" charset="0"/>
              </a:rPr>
              <a:t>régionaux :</a:t>
            </a:r>
          </a:p>
          <a:p>
            <a:pPr algn="ctr"/>
            <a:r>
              <a:rPr lang="fr-FR" b="1" dirty="0">
                <a:latin typeface="Garamond" charset="0"/>
                <a:ea typeface="Garamond" charset="0"/>
                <a:cs typeface="Garamond" charset="0"/>
              </a:rPr>
              <a:t> </a:t>
            </a:r>
            <a:r>
              <a:rPr lang="fr-FR" sz="2300" b="1" dirty="0" smtClean="0">
                <a:latin typeface="Garamond" charset="0"/>
                <a:ea typeface="Garamond" charset="0"/>
                <a:cs typeface="Garamond" charset="0"/>
              </a:rPr>
              <a:t>SM </a:t>
            </a:r>
            <a:r>
              <a:rPr lang="fr-FR" sz="2300" b="1" dirty="0">
                <a:latin typeface="Garamond" charset="0"/>
                <a:ea typeface="Garamond" charset="0"/>
                <a:cs typeface="Garamond" charset="0"/>
              </a:rPr>
              <a:t>de liste, paritaire, avec une dose de proportionnelle</a:t>
            </a:r>
            <a:r>
              <a:rPr lang="fr-FR" sz="2300" dirty="0">
                <a:latin typeface="Garamond" charset="0"/>
                <a:ea typeface="Garamond" charset="0"/>
                <a:cs typeface="Garamond" charset="0"/>
              </a:rPr>
              <a:t> </a:t>
            </a:r>
          </a:p>
          <a:p>
            <a:pPr algn="just"/>
            <a:r>
              <a:rPr lang="fr-FR" sz="2300" b="1" dirty="0" smtClean="0">
                <a:latin typeface="Garamond" charset="0"/>
                <a:ea typeface="Garamond" charset="0"/>
                <a:cs typeface="Garamond" charset="0"/>
              </a:rPr>
              <a:t>1</a:t>
            </a:r>
            <a:r>
              <a:rPr lang="fr-FR" sz="2300" b="1" baseline="30000" dirty="0" smtClean="0">
                <a:latin typeface="Garamond" charset="0"/>
                <a:ea typeface="Garamond" charset="0"/>
                <a:cs typeface="Garamond" charset="0"/>
              </a:rPr>
              <a:t>er</a:t>
            </a:r>
            <a:r>
              <a:rPr lang="fr-FR" sz="2300" b="1" dirty="0" smtClean="0">
                <a:latin typeface="Garamond" charset="0"/>
                <a:ea typeface="Garamond" charset="0"/>
                <a:cs typeface="Garamond" charset="0"/>
              </a:rPr>
              <a:t> </a:t>
            </a:r>
            <a:r>
              <a:rPr lang="fr-FR" sz="2300" b="1" dirty="0">
                <a:latin typeface="Garamond" charset="0"/>
                <a:ea typeface="Garamond" charset="0"/>
                <a:cs typeface="Garamond" charset="0"/>
              </a:rPr>
              <a:t>tour</a:t>
            </a:r>
            <a:r>
              <a:rPr lang="fr-FR" sz="2300" dirty="0">
                <a:latin typeface="Garamond" charset="0"/>
                <a:ea typeface="Garamond" charset="0"/>
                <a:cs typeface="Garamond" charset="0"/>
              </a:rPr>
              <a:t> : </a:t>
            </a:r>
            <a:r>
              <a:rPr lang="fr-FR" sz="2300" dirty="0" smtClean="0">
                <a:latin typeface="Garamond" charset="0"/>
                <a:ea typeface="Garamond" charset="0"/>
                <a:cs typeface="Garamond" charset="0"/>
              </a:rPr>
              <a:t>Si MA </a:t>
            </a:r>
            <a:r>
              <a:rPr lang="fr-FR" sz="2300" dirty="0">
                <a:latin typeface="Garamond" charset="0"/>
                <a:ea typeface="Garamond" charset="0"/>
                <a:cs typeface="Garamond" charset="0"/>
              </a:rPr>
              <a:t>des suffrages exprimés ; un quart des sièges à </a:t>
            </a:r>
            <a:r>
              <a:rPr lang="fr-FR" sz="2300" dirty="0" smtClean="0">
                <a:latin typeface="Garamond" charset="0"/>
                <a:ea typeface="Garamond" charset="0"/>
                <a:cs typeface="Garamond" charset="0"/>
              </a:rPr>
              <a:t>pourvoir sont attribués d’office et arrondis </a:t>
            </a:r>
            <a:r>
              <a:rPr lang="fr-FR" sz="2300" dirty="0">
                <a:latin typeface="Garamond" charset="0"/>
                <a:ea typeface="Garamond" charset="0"/>
                <a:cs typeface="Garamond" charset="0"/>
              </a:rPr>
              <a:t>à l’entier supérieur (art. 338).  </a:t>
            </a:r>
            <a:r>
              <a:rPr lang="fr-FR" sz="2300" dirty="0" smtClean="0">
                <a:latin typeface="Garamond" charset="0"/>
                <a:ea typeface="Garamond" charset="0"/>
                <a:cs typeface="Garamond" charset="0"/>
              </a:rPr>
              <a:t>Les </a:t>
            </a:r>
            <a:r>
              <a:rPr lang="fr-FR" sz="2300" dirty="0">
                <a:latin typeface="Garamond" charset="0"/>
                <a:ea typeface="Garamond" charset="0"/>
                <a:cs typeface="Garamond" charset="0"/>
              </a:rPr>
              <a:t>autres sièges sont répartis selon la règle de la plus forte moyenne entre toutes les listes ayant obtenu plus de 5% des suffrages exprimés.</a:t>
            </a:r>
          </a:p>
          <a:p>
            <a:pPr algn="just"/>
            <a:r>
              <a:rPr lang="fr-FR" sz="2300" u="sng" dirty="0" smtClean="0">
                <a:latin typeface="Garamond" charset="0"/>
                <a:ea typeface="Garamond" charset="0"/>
                <a:cs typeface="Garamond" charset="0"/>
              </a:rPr>
              <a:t>Pour </a:t>
            </a:r>
            <a:r>
              <a:rPr lang="fr-FR" sz="2300" u="sng" dirty="0">
                <a:latin typeface="Garamond" charset="0"/>
                <a:ea typeface="Garamond" charset="0"/>
                <a:cs typeface="Garamond" charset="0"/>
              </a:rPr>
              <a:t>être qualifié au </a:t>
            </a:r>
            <a:r>
              <a:rPr lang="fr-FR" sz="2300" u="sng" dirty="0" smtClean="0">
                <a:latin typeface="Garamond" charset="0"/>
                <a:ea typeface="Garamond" charset="0"/>
                <a:cs typeface="Garamond" charset="0"/>
              </a:rPr>
              <a:t>2</a:t>
            </a:r>
            <a:r>
              <a:rPr lang="fr-FR" sz="2300" u="sng" baseline="30000" dirty="0" smtClean="0">
                <a:latin typeface="Garamond" charset="0"/>
                <a:ea typeface="Garamond" charset="0"/>
                <a:cs typeface="Garamond" charset="0"/>
              </a:rPr>
              <a:t>ème</a:t>
            </a:r>
            <a:r>
              <a:rPr lang="fr-FR" sz="2300" u="sng" dirty="0" smtClean="0">
                <a:latin typeface="Garamond" charset="0"/>
                <a:ea typeface="Garamond" charset="0"/>
                <a:cs typeface="Garamond" charset="0"/>
              </a:rPr>
              <a:t> </a:t>
            </a:r>
            <a:r>
              <a:rPr lang="fr-FR" sz="2300" u="sng" dirty="0">
                <a:latin typeface="Garamond" charset="0"/>
                <a:ea typeface="Garamond" charset="0"/>
                <a:cs typeface="Garamond" charset="0"/>
              </a:rPr>
              <a:t>tour</a:t>
            </a:r>
            <a:r>
              <a:rPr lang="fr-FR" sz="2300" dirty="0">
                <a:latin typeface="Garamond" charset="0"/>
                <a:ea typeface="Garamond" charset="0"/>
                <a:cs typeface="Garamond" charset="0"/>
              </a:rPr>
              <a:t>, la liste doit obtenir un nombre de voix au moins égal à 10 % des suffrages exprimés ;  </a:t>
            </a:r>
            <a:r>
              <a:rPr lang="fr-FR" sz="2300" dirty="0" smtClean="0">
                <a:latin typeface="Garamond" charset="0"/>
                <a:ea typeface="Garamond" charset="0"/>
                <a:cs typeface="Garamond" charset="0"/>
              </a:rPr>
              <a:t>Si </a:t>
            </a:r>
            <a:r>
              <a:rPr lang="fr-FR" sz="2300" dirty="0">
                <a:latin typeface="Garamond" charset="0"/>
                <a:ea typeface="Garamond" charset="0"/>
                <a:cs typeface="Garamond" charset="0"/>
              </a:rPr>
              <a:t>aucune liste n’obtient un nombre de voix au moins égal à 10 % des suffrages exprimés, seules les deux listes arrivées en tête sont qualifiées pour le deuxième </a:t>
            </a:r>
            <a:r>
              <a:rPr lang="fr-FR" sz="2300" dirty="0" smtClean="0">
                <a:latin typeface="Garamond" charset="0"/>
                <a:ea typeface="Garamond" charset="0"/>
                <a:cs typeface="Garamond" charset="0"/>
              </a:rPr>
              <a:t>tour.</a:t>
            </a:r>
          </a:p>
          <a:p>
            <a:pPr algn="just"/>
            <a:r>
              <a:rPr lang="fr-FR" sz="2300" dirty="0" smtClean="0">
                <a:latin typeface="Garamond" charset="0"/>
                <a:ea typeface="Garamond" charset="0"/>
                <a:cs typeface="Garamond" charset="0"/>
              </a:rPr>
              <a:t>La </a:t>
            </a:r>
            <a:r>
              <a:rPr lang="fr-FR" sz="2300" dirty="0">
                <a:latin typeface="Garamond" charset="0"/>
                <a:ea typeface="Garamond" charset="0"/>
                <a:cs typeface="Garamond" charset="0"/>
              </a:rPr>
              <a:t>fusion de liste est possible si la liste a obtenu au moins 5 % des suffrages exprimés. </a:t>
            </a:r>
          </a:p>
          <a:p>
            <a:pPr algn="just"/>
            <a:r>
              <a:rPr lang="fr-FR" sz="2300" b="1" dirty="0" smtClean="0">
                <a:latin typeface="Garamond" charset="0"/>
                <a:ea typeface="Garamond" charset="0"/>
                <a:cs typeface="Garamond" charset="0"/>
              </a:rPr>
              <a:t>2</a:t>
            </a:r>
            <a:r>
              <a:rPr lang="fr-FR" sz="2300" b="1" baseline="30000" dirty="0" smtClean="0">
                <a:latin typeface="Garamond" charset="0"/>
                <a:ea typeface="Garamond" charset="0"/>
                <a:cs typeface="Garamond" charset="0"/>
              </a:rPr>
              <a:t>ème</a:t>
            </a:r>
            <a:r>
              <a:rPr lang="fr-FR" sz="2300" b="1" dirty="0" smtClean="0">
                <a:latin typeface="Garamond" charset="0"/>
                <a:ea typeface="Garamond" charset="0"/>
                <a:cs typeface="Garamond" charset="0"/>
              </a:rPr>
              <a:t> </a:t>
            </a:r>
            <a:r>
              <a:rPr lang="fr-FR" sz="2300" b="1" dirty="0">
                <a:latin typeface="Garamond" charset="0"/>
                <a:ea typeface="Garamond" charset="0"/>
                <a:cs typeface="Garamond" charset="0"/>
              </a:rPr>
              <a:t>tour</a:t>
            </a:r>
            <a:r>
              <a:rPr lang="fr-FR" sz="2300" dirty="0">
                <a:latin typeface="Garamond" charset="0"/>
                <a:ea typeface="Garamond" charset="0"/>
                <a:cs typeface="Garamond" charset="0"/>
              </a:rPr>
              <a:t> : Répartition des sièges au prorata des voix obtenues dans chaque département selon le système de la répartition à la plus forte moyenne.</a:t>
            </a:r>
          </a:p>
          <a:p>
            <a:pPr algn="just"/>
            <a:r>
              <a:rPr lang="fr-FR" dirty="0">
                <a:latin typeface="Garamond" charset="0"/>
                <a:ea typeface="Garamond" charset="0"/>
                <a:cs typeface="Garamond" charset="0"/>
              </a:rPr>
              <a:t> </a:t>
            </a:r>
          </a:p>
          <a:p>
            <a:endParaRPr lang="fr-FR" dirty="0"/>
          </a:p>
        </p:txBody>
      </p:sp>
    </p:spTree>
    <p:extLst>
      <p:ext uri="{BB962C8B-B14F-4D97-AF65-F5344CB8AC3E}">
        <p14:creationId xmlns:p14="http://schemas.microsoft.com/office/powerpoint/2010/main" val="7328907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b="1" dirty="0">
                <a:latin typeface="Garamond" charset="0"/>
                <a:ea typeface="Garamond" charset="0"/>
                <a:cs typeface="Garamond" charset="0"/>
              </a:rPr>
              <a:t>Les modes de scrutin </a:t>
            </a:r>
            <a:r>
              <a:rPr lang="fr-FR" b="1" dirty="0" smtClean="0">
                <a:latin typeface="Garamond" charset="0"/>
                <a:ea typeface="Garamond" charset="0"/>
                <a:cs typeface="Garamond" charset="0"/>
              </a:rPr>
              <a:t>: les municipales</a:t>
            </a:r>
            <a:br>
              <a:rPr lang="fr-FR" b="1" dirty="0" smtClean="0">
                <a:latin typeface="Garamond" charset="0"/>
                <a:ea typeface="Garamond" charset="0"/>
                <a:cs typeface="Garamond" charset="0"/>
              </a:rPr>
            </a:br>
            <a:endParaRPr lang="fr-FR" dirty="0"/>
          </a:p>
        </p:txBody>
      </p:sp>
      <p:sp>
        <p:nvSpPr>
          <p:cNvPr id="3" name="ZoneTexte 2"/>
          <p:cNvSpPr txBox="1"/>
          <p:nvPr/>
        </p:nvSpPr>
        <p:spPr>
          <a:xfrm>
            <a:off x="156755" y="2011680"/>
            <a:ext cx="19709624" cy="4308872"/>
          </a:xfrm>
          <a:prstGeom prst="rect">
            <a:avLst/>
          </a:prstGeom>
          <a:noFill/>
        </p:spPr>
        <p:txBody>
          <a:bodyPr wrap="square" rtlCol="0">
            <a:spAutoFit/>
          </a:bodyPr>
          <a:lstStyle/>
          <a:p>
            <a:r>
              <a:rPr lang="fr-FR" sz="1600" b="1" dirty="0" smtClean="0">
                <a:latin typeface="Garamond" charset="0"/>
                <a:ea typeface="Garamond" charset="0"/>
                <a:cs typeface="Garamond" charset="0"/>
              </a:rPr>
              <a:t>                                                                       Elections municipales : 35 585 communes</a:t>
            </a:r>
            <a:endParaRPr lang="fr-FR" sz="1600" dirty="0">
              <a:latin typeface="Garamond" charset="0"/>
              <a:ea typeface="Garamond" charset="0"/>
              <a:cs typeface="Garamond" charset="0"/>
            </a:endParaRPr>
          </a:p>
          <a:p>
            <a:r>
              <a:rPr lang="fr-FR" sz="1600" dirty="0">
                <a:latin typeface="Garamond" charset="0"/>
                <a:ea typeface="Garamond" charset="0"/>
                <a:cs typeface="Garamond" charset="0"/>
              </a:rPr>
              <a:t> </a:t>
            </a:r>
          </a:p>
          <a:p>
            <a:r>
              <a:rPr lang="fr-FR" sz="1600" b="1" u="sng" dirty="0" smtClean="0">
                <a:latin typeface="Garamond" charset="0"/>
                <a:ea typeface="Garamond" charset="0"/>
                <a:cs typeface="Garamond" charset="0"/>
              </a:rPr>
              <a:t>Communes </a:t>
            </a:r>
            <a:r>
              <a:rPr lang="fr-FR" sz="1600" b="1" u="sng" dirty="0">
                <a:latin typeface="Garamond" charset="0"/>
                <a:ea typeface="Garamond" charset="0"/>
                <a:cs typeface="Garamond" charset="0"/>
              </a:rPr>
              <a:t>avec – de 1000 hab. </a:t>
            </a:r>
            <a:r>
              <a:rPr lang="fr-FR" sz="1600" dirty="0">
                <a:latin typeface="Garamond" charset="0"/>
                <a:ea typeface="Garamond" charset="0"/>
                <a:cs typeface="Garamond" charset="0"/>
              </a:rPr>
              <a:t>: </a:t>
            </a:r>
            <a:endParaRPr lang="fr-FR" sz="1600" dirty="0" smtClean="0">
              <a:latin typeface="Garamond" charset="0"/>
              <a:ea typeface="Garamond" charset="0"/>
              <a:cs typeface="Garamond" charset="0"/>
            </a:endParaRPr>
          </a:p>
          <a:p>
            <a:r>
              <a:rPr lang="fr-FR" sz="1600" dirty="0" smtClean="0">
                <a:latin typeface="Garamond" charset="0"/>
                <a:ea typeface="Garamond" charset="0"/>
                <a:cs typeface="Garamond" charset="0"/>
              </a:rPr>
              <a:t>SM </a:t>
            </a:r>
            <a:r>
              <a:rPr lang="fr-FR" sz="1600" dirty="0">
                <a:latin typeface="Garamond" charset="0"/>
                <a:ea typeface="Garamond" charset="0"/>
                <a:cs typeface="Garamond" charset="0"/>
              </a:rPr>
              <a:t>plurinominal, de liste (possible liste incomplète) ou candidats isolées, à deux tours, avec panachage ; </a:t>
            </a:r>
            <a:endParaRPr lang="fr-FR" sz="1600" dirty="0" smtClean="0">
              <a:latin typeface="Garamond" charset="0"/>
              <a:ea typeface="Garamond" charset="0"/>
              <a:cs typeface="Garamond" charset="0"/>
            </a:endParaRPr>
          </a:p>
          <a:p>
            <a:r>
              <a:rPr lang="fr-FR" sz="1600" dirty="0" smtClean="0">
                <a:latin typeface="Garamond" charset="0"/>
                <a:ea typeface="Garamond" charset="0"/>
                <a:cs typeface="Garamond" charset="0"/>
              </a:rPr>
              <a:t>pas </a:t>
            </a:r>
            <a:r>
              <a:rPr lang="fr-FR" sz="1600" dirty="0">
                <a:latin typeface="Garamond" charset="0"/>
                <a:ea typeface="Garamond" charset="0"/>
                <a:cs typeface="Garamond" charset="0"/>
              </a:rPr>
              <a:t>d’obligation paritaire.</a:t>
            </a:r>
          </a:p>
          <a:p>
            <a:endParaRPr lang="fr-FR" sz="1600" dirty="0" smtClean="0">
              <a:latin typeface="Garamond" charset="0"/>
              <a:ea typeface="Garamond" charset="0"/>
              <a:cs typeface="Garamond" charset="0"/>
            </a:endParaRPr>
          </a:p>
          <a:p>
            <a:r>
              <a:rPr lang="fr-FR" sz="1600" b="1" dirty="0" smtClean="0">
                <a:latin typeface="Garamond" charset="0"/>
                <a:ea typeface="Garamond" charset="0"/>
                <a:cs typeface="Garamond" charset="0"/>
              </a:rPr>
              <a:t>1</a:t>
            </a:r>
            <a:r>
              <a:rPr lang="fr-FR" sz="1600" b="1" baseline="30000" dirty="0" smtClean="0">
                <a:latin typeface="Garamond" charset="0"/>
                <a:ea typeface="Garamond" charset="0"/>
                <a:cs typeface="Garamond" charset="0"/>
              </a:rPr>
              <a:t>er</a:t>
            </a:r>
            <a:r>
              <a:rPr lang="fr-FR" sz="1600" b="1" dirty="0" smtClean="0">
                <a:latin typeface="Garamond" charset="0"/>
                <a:ea typeface="Garamond" charset="0"/>
                <a:cs typeface="Garamond" charset="0"/>
              </a:rPr>
              <a:t> </a:t>
            </a:r>
            <a:r>
              <a:rPr lang="fr-FR" sz="1600" b="1" dirty="0">
                <a:latin typeface="Garamond" charset="0"/>
                <a:ea typeface="Garamond" charset="0"/>
                <a:cs typeface="Garamond" charset="0"/>
              </a:rPr>
              <a:t>tour</a:t>
            </a:r>
            <a:r>
              <a:rPr lang="fr-FR" sz="1600" dirty="0">
                <a:latin typeface="Garamond" charset="0"/>
                <a:ea typeface="Garamond" charset="0"/>
                <a:cs typeface="Garamond" charset="0"/>
              </a:rPr>
              <a:t>, MA représentant au moins 25 % des suffrages des électeurs inscrits ; décompte par candidats.</a:t>
            </a:r>
          </a:p>
          <a:p>
            <a:r>
              <a:rPr lang="fr-FR" sz="1600" b="1" dirty="0">
                <a:latin typeface="Garamond" charset="0"/>
                <a:ea typeface="Garamond" charset="0"/>
                <a:cs typeface="Garamond" charset="0"/>
              </a:rPr>
              <a:t>2</a:t>
            </a:r>
            <a:r>
              <a:rPr lang="fr-FR" sz="1600" b="1" baseline="30000" dirty="0">
                <a:latin typeface="Garamond" charset="0"/>
                <a:ea typeface="Garamond" charset="0"/>
                <a:cs typeface="Garamond" charset="0"/>
              </a:rPr>
              <a:t>ème</a:t>
            </a:r>
            <a:r>
              <a:rPr lang="fr-FR" sz="1600" b="1" dirty="0">
                <a:latin typeface="Garamond" charset="0"/>
                <a:ea typeface="Garamond" charset="0"/>
                <a:cs typeface="Garamond" charset="0"/>
              </a:rPr>
              <a:t> tour</a:t>
            </a:r>
            <a:r>
              <a:rPr lang="fr-FR" sz="1600" dirty="0">
                <a:latin typeface="Garamond" charset="0"/>
                <a:ea typeface="Garamond" charset="0"/>
                <a:cs typeface="Garamond" charset="0"/>
              </a:rPr>
              <a:t>, MR quel que soit le nombre de votants</a:t>
            </a:r>
          </a:p>
          <a:p>
            <a:r>
              <a:rPr lang="fr-FR" sz="1600" dirty="0">
                <a:latin typeface="Garamond" charset="0"/>
                <a:ea typeface="Garamond" charset="0"/>
                <a:cs typeface="Garamond" charset="0"/>
              </a:rPr>
              <a:t> </a:t>
            </a:r>
          </a:p>
          <a:p>
            <a:r>
              <a:rPr lang="fr-FR" sz="1600" b="1" u="sng" dirty="0">
                <a:latin typeface="Garamond" charset="0"/>
                <a:ea typeface="Garamond" charset="0"/>
                <a:cs typeface="Garamond" charset="0"/>
              </a:rPr>
              <a:t>Communes de + de 1000 hab</a:t>
            </a:r>
            <a:r>
              <a:rPr lang="fr-FR" sz="1600" dirty="0">
                <a:latin typeface="Garamond" charset="0"/>
                <a:ea typeface="Garamond" charset="0"/>
                <a:cs typeface="Garamond" charset="0"/>
              </a:rPr>
              <a:t>. : </a:t>
            </a:r>
            <a:endParaRPr lang="fr-FR" sz="1600" dirty="0" smtClean="0">
              <a:latin typeface="Garamond" charset="0"/>
              <a:ea typeface="Garamond" charset="0"/>
              <a:cs typeface="Garamond" charset="0"/>
            </a:endParaRPr>
          </a:p>
          <a:p>
            <a:endParaRPr lang="fr-FR" sz="1600" dirty="0">
              <a:latin typeface="Garamond" charset="0"/>
              <a:ea typeface="Garamond" charset="0"/>
              <a:cs typeface="Garamond" charset="0"/>
            </a:endParaRPr>
          </a:p>
          <a:p>
            <a:r>
              <a:rPr lang="fr-FR" sz="1600" dirty="0" smtClean="0">
                <a:latin typeface="Garamond" charset="0"/>
                <a:ea typeface="Garamond" charset="0"/>
                <a:cs typeface="Garamond" charset="0"/>
              </a:rPr>
              <a:t>SM plurinominal de </a:t>
            </a:r>
            <a:r>
              <a:rPr lang="fr-FR" sz="1600" dirty="0">
                <a:latin typeface="Garamond" charset="0"/>
                <a:ea typeface="Garamond" charset="0"/>
                <a:cs typeface="Garamond" charset="0"/>
              </a:rPr>
              <a:t>liste, paritaire, avec prime majoritaire accordée à la liste arrivée en </a:t>
            </a:r>
            <a:r>
              <a:rPr lang="fr-FR" sz="1600" dirty="0" smtClean="0">
                <a:latin typeface="Garamond" charset="0"/>
                <a:ea typeface="Garamond" charset="0"/>
                <a:cs typeface="Garamond" charset="0"/>
              </a:rPr>
              <a:t>tête, </a:t>
            </a:r>
            <a:r>
              <a:rPr lang="fr-FR" sz="1600" dirty="0">
                <a:latin typeface="Garamond" charset="0"/>
                <a:ea typeface="Garamond" charset="0"/>
                <a:cs typeface="Garamond" charset="0"/>
              </a:rPr>
              <a:t>à deux tours combinant le SM et SP</a:t>
            </a:r>
          </a:p>
          <a:p>
            <a:r>
              <a:rPr lang="fr-FR" sz="1600" b="1" dirty="0">
                <a:latin typeface="Garamond" charset="0"/>
                <a:ea typeface="Garamond" charset="0"/>
                <a:cs typeface="Garamond" charset="0"/>
              </a:rPr>
              <a:t>1</a:t>
            </a:r>
            <a:r>
              <a:rPr lang="fr-FR" sz="1600" b="1" baseline="30000" dirty="0">
                <a:latin typeface="Garamond" charset="0"/>
                <a:ea typeface="Garamond" charset="0"/>
                <a:cs typeface="Garamond" charset="0"/>
              </a:rPr>
              <a:t>er</a:t>
            </a:r>
            <a:r>
              <a:rPr lang="fr-FR" sz="1600" b="1" dirty="0">
                <a:latin typeface="Garamond" charset="0"/>
                <a:ea typeface="Garamond" charset="0"/>
                <a:cs typeface="Garamond" charset="0"/>
              </a:rPr>
              <a:t> tour</a:t>
            </a:r>
            <a:r>
              <a:rPr lang="fr-FR" sz="1600" dirty="0">
                <a:latin typeface="Garamond" charset="0"/>
                <a:ea typeface="Garamond" charset="0"/>
                <a:cs typeface="Garamond" charset="0"/>
              </a:rPr>
              <a:t>, Si MA, prime majoritaire correspondant à la majorité des sièges ;  </a:t>
            </a:r>
            <a:r>
              <a:rPr lang="fr-FR" sz="1600" dirty="0" smtClean="0">
                <a:latin typeface="Garamond" charset="0"/>
                <a:ea typeface="Garamond" charset="0"/>
                <a:cs typeface="Garamond" charset="0"/>
              </a:rPr>
              <a:t>les </a:t>
            </a:r>
            <a:r>
              <a:rPr lang="fr-FR" sz="1600" dirty="0">
                <a:latin typeface="Garamond" charset="0"/>
                <a:ea typeface="Garamond" charset="0"/>
                <a:cs typeface="Garamond" charset="0"/>
              </a:rPr>
              <a:t>sièges restants sont répartis à la plus forte moyenne entre les listes ayant </a:t>
            </a:r>
            <a:endParaRPr lang="fr-FR" sz="1600" dirty="0" smtClean="0">
              <a:latin typeface="Garamond" charset="0"/>
              <a:ea typeface="Garamond" charset="0"/>
              <a:cs typeface="Garamond" charset="0"/>
            </a:endParaRPr>
          </a:p>
          <a:p>
            <a:r>
              <a:rPr lang="fr-FR" sz="1600" dirty="0" smtClean="0">
                <a:latin typeface="Garamond" charset="0"/>
                <a:ea typeface="Garamond" charset="0"/>
                <a:cs typeface="Garamond" charset="0"/>
              </a:rPr>
              <a:t>obtenu </a:t>
            </a:r>
            <a:r>
              <a:rPr lang="fr-FR" sz="1600" dirty="0">
                <a:latin typeface="Garamond" charset="0"/>
                <a:ea typeface="Garamond" charset="0"/>
                <a:cs typeface="Garamond" charset="0"/>
              </a:rPr>
              <a:t>au moins 5 % des suffrages exprimés.</a:t>
            </a:r>
          </a:p>
          <a:p>
            <a:r>
              <a:rPr lang="fr-FR" sz="1600" b="1" dirty="0">
                <a:latin typeface="Garamond" charset="0"/>
                <a:ea typeface="Garamond" charset="0"/>
                <a:cs typeface="Garamond" charset="0"/>
              </a:rPr>
              <a:t>2</a:t>
            </a:r>
            <a:r>
              <a:rPr lang="fr-FR" sz="1600" b="1" baseline="30000" dirty="0">
                <a:latin typeface="Garamond" charset="0"/>
                <a:ea typeface="Garamond" charset="0"/>
                <a:cs typeface="Garamond" charset="0"/>
              </a:rPr>
              <a:t>ème</a:t>
            </a:r>
            <a:r>
              <a:rPr lang="fr-FR" sz="1600" b="1" dirty="0">
                <a:latin typeface="Garamond" charset="0"/>
                <a:ea typeface="Garamond" charset="0"/>
                <a:cs typeface="Garamond" charset="0"/>
              </a:rPr>
              <a:t> tour</a:t>
            </a:r>
            <a:r>
              <a:rPr lang="fr-FR" sz="1600" dirty="0">
                <a:latin typeface="Garamond" charset="0"/>
                <a:ea typeface="Garamond" charset="0"/>
                <a:cs typeface="Garamond" charset="0"/>
              </a:rPr>
              <a:t>, seules les listes ayant obtenu au moins 10 % des suffrages exprimes</a:t>
            </a:r>
          </a:p>
          <a:p>
            <a:r>
              <a:rPr lang="fr-FR" sz="1600" dirty="0">
                <a:latin typeface="Garamond" charset="0"/>
                <a:ea typeface="Garamond" charset="0"/>
                <a:cs typeface="Garamond" charset="0"/>
              </a:rPr>
              <a:t> </a:t>
            </a:r>
          </a:p>
          <a:p>
            <a:endParaRPr lang="fr-FR" dirty="0"/>
          </a:p>
        </p:txBody>
      </p:sp>
    </p:spTree>
    <p:extLst>
      <p:ext uri="{BB962C8B-B14F-4D97-AF65-F5344CB8AC3E}">
        <p14:creationId xmlns:p14="http://schemas.microsoft.com/office/powerpoint/2010/main" val="175756027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b="1" dirty="0">
                <a:latin typeface="Garamond" charset="0"/>
                <a:ea typeface="Garamond" charset="0"/>
                <a:cs typeface="Garamond" charset="0"/>
              </a:rPr>
              <a:t>Les modes de scrutin </a:t>
            </a:r>
            <a:r>
              <a:rPr lang="fr-FR" b="1" dirty="0" smtClean="0">
                <a:latin typeface="Garamond" charset="0"/>
                <a:ea typeface="Garamond" charset="0"/>
                <a:cs typeface="Garamond" charset="0"/>
              </a:rPr>
              <a:t>: Assemblée de Corse, les OM</a:t>
            </a:r>
            <a:endParaRPr lang="fr-FR" dirty="0"/>
          </a:p>
        </p:txBody>
      </p:sp>
      <p:sp>
        <p:nvSpPr>
          <p:cNvPr id="3" name="ZoneTexte 2"/>
          <p:cNvSpPr txBox="1"/>
          <p:nvPr/>
        </p:nvSpPr>
        <p:spPr>
          <a:xfrm>
            <a:off x="535577" y="1959429"/>
            <a:ext cx="11580427" cy="4093428"/>
          </a:xfrm>
          <a:prstGeom prst="rect">
            <a:avLst/>
          </a:prstGeom>
          <a:noFill/>
        </p:spPr>
        <p:txBody>
          <a:bodyPr wrap="square" rtlCol="0">
            <a:spAutoFit/>
          </a:bodyPr>
          <a:lstStyle/>
          <a:p>
            <a:r>
              <a:rPr lang="fr-FR" sz="1600" b="1" dirty="0" smtClean="0">
                <a:latin typeface="Garamond" charset="0"/>
                <a:ea typeface="Garamond" charset="0"/>
                <a:cs typeface="Garamond" charset="0"/>
              </a:rPr>
              <a:t>Guyane</a:t>
            </a:r>
            <a:r>
              <a:rPr lang="fr-FR" sz="1600" dirty="0">
                <a:latin typeface="Garamond" charset="0"/>
                <a:ea typeface="Garamond" charset="0"/>
                <a:cs typeface="Garamond" charset="0"/>
              </a:rPr>
              <a:t> : </a:t>
            </a:r>
            <a:endParaRPr lang="fr-FR" sz="1600" dirty="0" smtClean="0">
              <a:latin typeface="Garamond" charset="0"/>
              <a:ea typeface="Garamond" charset="0"/>
              <a:cs typeface="Garamond" charset="0"/>
            </a:endParaRPr>
          </a:p>
          <a:p>
            <a:pPr lvl="0"/>
            <a:r>
              <a:rPr lang="fr-FR" sz="1600" dirty="0" smtClean="0">
                <a:latin typeface="Garamond" charset="0"/>
                <a:ea typeface="Garamond" charset="0"/>
                <a:cs typeface="Garamond" charset="0"/>
              </a:rPr>
              <a:t>- Les Mêmes </a:t>
            </a:r>
            <a:r>
              <a:rPr lang="fr-FR" sz="1600" dirty="0">
                <a:latin typeface="Garamond" charset="0"/>
                <a:ea typeface="Garamond" charset="0"/>
                <a:cs typeface="Garamond" charset="0"/>
              </a:rPr>
              <a:t>modalités que pour les Conseils régionaux ;</a:t>
            </a:r>
          </a:p>
          <a:p>
            <a:pPr lvl="0"/>
            <a:r>
              <a:rPr lang="fr-FR" sz="1600" dirty="0" smtClean="0">
                <a:latin typeface="Garamond" charset="0"/>
                <a:ea typeface="Garamond" charset="0"/>
                <a:cs typeface="Garamond" charset="0"/>
              </a:rPr>
              <a:t>- Une </a:t>
            </a:r>
            <a:r>
              <a:rPr lang="fr-FR" sz="1600" dirty="0">
                <a:latin typeface="Garamond" charset="0"/>
                <a:ea typeface="Garamond" charset="0"/>
                <a:cs typeface="Garamond" charset="0"/>
              </a:rPr>
              <a:t>circonscription unique avec 4 sections ;</a:t>
            </a:r>
          </a:p>
          <a:p>
            <a:pPr lvl="0"/>
            <a:r>
              <a:rPr lang="fr-FR" sz="1600" dirty="0" smtClean="0">
                <a:latin typeface="Garamond" charset="0"/>
                <a:ea typeface="Garamond" charset="0"/>
                <a:cs typeface="Garamond" charset="0"/>
              </a:rPr>
              <a:t>- Prime majoritaire </a:t>
            </a:r>
            <a:r>
              <a:rPr lang="fr-FR" sz="1600" dirty="0">
                <a:latin typeface="Garamond" charset="0"/>
                <a:ea typeface="Garamond" charset="0"/>
                <a:cs typeface="Garamond" charset="0"/>
              </a:rPr>
              <a:t>de 11 sièges.</a:t>
            </a:r>
          </a:p>
          <a:p>
            <a:r>
              <a:rPr lang="fr-FR" sz="1600" dirty="0">
                <a:latin typeface="Garamond" charset="0"/>
                <a:ea typeface="Garamond" charset="0"/>
                <a:cs typeface="Garamond" charset="0"/>
              </a:rPr>
              <a:t> </a:t>
            </a:r>
          </a:p>
          <a:p>
            <a:r>
              <a:rPr lang="fr-FR" sz="1600" b="1" dirty="0">
                <a:latin typeface="Garamond" charset="0"/>
                <a:ea typeface="Garamond" charset="0"/>
                <a:cs typeface="Garamond" charset="0"/>
              </a:rPr>
              <a:t>Martinique : </a:t>
            </a:r>
            <a:endParaRPr lang="fr-FR" sz="1600" dirty="0">
              <a:latin typeface="Garamond" charset="0"/>
              <a:ea typeface="Garamond" charset="0"/>
              <a:cs typeface="Garamond" charset="0"/>
            </a:endParaRPr>
          </a:p>
          <a:p>
            <a:pPr lvl="0"/>
            <a:r>
              <a:rPr lang="fr-FR" sz="1600" dirty="0" smtClean="0">
                <a:latin typeface="Garamond" charset="0"/>
                <a:ea typeface="Garamond" charset="0"/>
                <a:cs typeface="Garamond" charset="0"/>
              </a:rPr>
              <a:t>- </a:t>
            </a:r>
            <a:r>
              <a:rPr lang="fr-FR" sz="1600" dirty="0">
                <a:latin typeface="Garamond" charset="0"/>
                <a:ea typeface="Garamond" charset="0"/>
                <a:cs typeface="Garamond" charset="0"/>
              </a:rPr>
              <a:t>Les Mêmes modalités que pour les Conseils </a:t>
            </a:r>
            <a:r>
              <a:rPr lang="fr-FR" sz="1600" dirty="0" smtClean="0">
                <a:latin typeface="Garamond" charset="0"/>
                <a:ea typeface="Garamond" charset="0"/>
                <a:cs typeface="Garamond" charset="0"/>
              </a:rPr>
              <a:t>régionaux ;</a:t>
            </a:r>
            <a:endParaRPr lang="fr-FR" sz="1600" dirty="0">
              <a:latin typeface="Garamond" charset="0"/>
              <a:ea typeface="Garamond" charset="0"/>
              <a:cs typeface="Garamond" charset="0"/>
            </a:endParaRPr>
          </a:p>
          <a:p>
            <a:pPr lvl="0"/>
            <a:r>
              <a:rPr lang="fr-FR" sz="1600" dirty="0" smtClean="0">
                <a:latin typeface="Garamond" charset="0"/>
                <a:ea typeface="Garamond" charset="0"/>
                <a:cs typeface="Garamond" charset="0"/>
              </a:rPr>
              <a:t>- Une </a:t>
            </a:r>
            <a:r>
              <a:rPr lang="fr-FR" sz="1600" dirty="0">
                <a:latin typeface="Garamond" charset="0"/>
                <a:ea typeface="Garamond" charset="0"/>
                <a:cs typeface="Garamond" charset="0"/>
              </a:rPr>
              <a:t>circonscription unique avec 8 sections ;</a:t>
            </a:r>
          </a:p>
          <a:p>
            <a:pPr lvl="0"/>
            <a:r>
              <a:rPr lang="fr-FR" sz="1600" dirty="0" smtClean="0">
                <a:latin typeface="Garamond" charset="0"/>
                <a:ea typeface="Garamond" charset="0"/>
                <a:cs typeface="Garamond" charset="0"/>
              </a:rPr>
              <a:t> - Prime majoritaire </a:t>
            </a:r>
            <a:r>
              <a:rPr lang="fr-FR" sz="1600" dirty="0">
                <a:latin typeface="Garamond" charset="0"/>
                <a:ea typeface="Garamond" charset="0"/>
                <a:cs typeface="Garamond" charset="0"/>
              </a:rPr>
              <a:t>de 11 sièges et répartition des autres sièges à la plus forte moyenne</a:t>
            </a:r>
          </a:p>
          <a:p>
            <a:r>
              <a:rPr lang="fr-FR" sz="1600" dirty="0">
                <a:latin typeface="Garamond" charset="0"/>
                <a:ea typeface="Garamond" charset="0"/>
                <a:cs typeface="Garamond" charset="0"/>
              </a:rPr>
              <a:t> </a:t>
            </a:r>
          </a:p>
          <a:p>
            <a:r>
              <a:rPr lang="fr-FR" sz="1600" dirty="0">
                <a:latin typeface="Garamond" charset="0"/>
                <a:ea typeface="Garamond" charset="0"/>
                <a:cs typeface="Garamond" charset="0"/>
              </a:rPr>
              <a:t> </a:t>
            </a:r>
            <a:r>
              <a:rPr lang="fr-FR" sz="1600" b="1" dirty="0" smtClean="0">
                <a:latin typeface="Garamond" charset="0"/>
                <a:ea typeface="Garamond" charset="0"/>
                <a:cs typeface="Garamond" charset="0"/>
              </a:rPr>
              <a:t>Assemblée </a:t>
            </a:r>
            <a:r>
              <a:rPr lang="fr-FR" sz="1600" b="1" dirty="0">
                <a:latin typeface="Garamond" charset="0"/>
                <a:ea typeface="Garamond" charset="0"/>
                <a:cs typeface="Garamond" charset="0"/>
              </a:rPr>
              <a:t>Corse </a:t>
            </a:r>
            <a:r>
              <a:rPr lang="fr-FR" sz="1600" dirty="0">
                <a:latin typeface="Garamond" charset="0"/>
                <a:ea typeface="Garamond" charset="0"/>
                <a:cs typeface="Garamond" charset="0"/>
              </a:rPr>
              <a:t>: Même modalités que pour les Conseils régionaux à quelques différences près.</a:t>
            </a:r>
          </a:p>
          <a:p>
            <a:r>
              <a:rPr lang="fr-FR" sz="1600" dirty="0" smtClean="0">
                <a:latin typeface="Garamond" charset="0"/>
                <a:ea typeface="Garamond" charset="0"/>
                <a:cs typeface="Garamond" charset="0"/>
              </a:rPr>
              <a:t>- Une </a:t>
            </a:r>
            <a:r>
              <a:rPr lang="fr-FR" sz="1600" dirty="0">
                <a:latin typeface="Garamond" charset="0"/>
                <a:ea typeface="Garamond" charset="0"/>
                <a:cs typeface="Garamond" charset="0"/>
              </a:rPr>
              <a:t>circonscription unique ; 51 conseillers de l’Assemblée corse ; </a:t>
            </a:r>
          </a:p>
          <a:p>
            <a:r>
              <a:rPr lang="fr-FR" sz="1600" dirty="0" smtClean="0">
                <a:latin typeface="Garamond" charset="0"/>
                <a:ea typeface="Garamond" charset="0"/>
                <a:cs typeface="Garamond" charset="0"/>
              </a:rPr>
              <a:t>- Prime </a:t>
            </a:r>
            <a:r>
              <a:rPr lang="fr-FR" sz="1600" dirty="0">
                <a:latin typeface="Garamond" charset="0"/>
                <a:ea typeface="Garamond" charset="0"/>
                <a:cs typeface="Garamond" charset="0"/>
              </a:rPr>
              <a:t>majoritaire de 9 sièges et répartition des autres sièges à la plus forte moyenne </a:t>
            </a:r>
          </a:p>
          <a:p>
            <a:r>
              <a:rPr lang="fr-FR" sz="1600" dirty="0" smtClean="0">
                <a:latin typeface="Garamond" charset="0"/>
                <a:ea typeface="Garamond" charset="0"/>
                <a:cs typeface="Garamond" charset="0"/>
              </a:rPr>
              <a:t>Au 2ème tour, </a:t>
            </a:r>
            <a:r>
              <a:rPr lang="fr-FR" sz="1600" dirty="0">
                <a:latin typeface="Garamond" charset="0"/>
                <a:ea typeface="Garamond" charset="0"/>
                <a:cs typeface="Garamond" charset="0"/>
              </a:rPr>
              <a:t>les listes ayant obtenu un nombre de voix égal au moins à 7 % des suffrages exprimés.</a:t>
            </a:r>
          </a:p>
          <a:p>
            <a:r>
              <a:rPr lang="fr-FR" dirty="0"/>
              <a:t> </a:t>
            </a:r>
          </a:p>
          <a:p>
            <a:endParaRPr lang="fr-FR" dirty="0"/>
          </a:p>
        </p:txBody>
      </p:sp>
    </p:spTree>
    <p:extLst>
      <p:ext uri="{BB962C8B-B14F-4D97-AF65-F5344CB8AC3E}">
        <p14:creationId xmlns:p14="http://schemas.microsoft.com/office/powerpoint/2010/main" val="20474350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smtClean="0">
                <a:latin typeface="Garamond" charset="0"/>
                <a:ea typeface="Garamond" charset="0"/>
                <a:cs typeface="Garamond" charset="0"/>
              </a:rPr>
              <a:t>Définitions</a:t>
            </a:r>
            <a:endParaRPr lang="fr-FR" dirty="0">
              <a:latin typeface="Garamond" charset="0"/>
              <a:ea typeface="Garamond" charset="0"/>
              <a:cs typeface="Garamond" charset="0"/>
            </a:endParaRPr>
          </a:p>
        </p:txBody>
      </p:sp>
      <p:sp>
        <p:nvSpPr>
          <p:cNvPr id="3" name="Espace réservé du contenu 2"/>
          <p:cNvSpPr>
            <a:spLocks noGrp="1"/>
          </p:cNvSpPr>
          <p:nvPr>
            <p:ph idx="1"/>
          </p:nvPr>
        </p:nvSpPr>
        <p:spPr/>
        <p:txBody>
          <a:bodyPr>
            <a:normAutofit lnSpcReduction="10000"/>
          </a:bodyPr>
          <a:lstStyle/>
          <a:p>
            <a:endParaRPr lang="fr-FR" dirty="0" smtClean="0"/>
          </a:p>
          <a:p>
            <a:pPr>
              <a:buFont typeface="Wingdings" charset="2"/>
              <a:buChar char="Ø"/>
            </a:pPr>
            <a:r>
              <a:rPr lang="fr-FR" sz="1600" b="1" i="1" dirty="0">
                <a:latin typeface="Garamond" charset="0"/>
                <a:ea typeface="Garamond" charset="0"/>
                <a:cs typeface="Garamond" charset="0"/>
              </a:rPr>
              <a:t>Constitution du 4 octobre 1958,  Article 3</a:t>
            </a:r>
            <a:endParaRPr lang="fr-FR" sz="1600" i="1" dirty="0">
              <a:latin typeface="Garamond" charset="0"/>
              <a:ea typeface="Garamond" charset="0"/>
              <a:cs typeface="Garamond" charset="0"/>
            </a:endParaRPr>
          </a:p>
          <a:p>
            <a:r>
              <a:rPr lang="fr-FR" sz="1600" dirty="0">
                <a:latin typeface="Garamond" charset="0"/>
                <a:ea typeface="Garamond" charset="0"/>
                <a:cs typeface="Garamond" charset="0"/>
              </a:rPr>
              <a:t>La souveraineté nationale appartient au peuple qui l'exerce par ses représentants et par la voie du referendum. Aucune section du peuple ni aucun individu ne peut s'en attribuer </a:t>
            </a:r>
            <a:r>
              <a:rPr lang="fr-FR" sz="1600" dirty="0" smtClean="0">
                <a:latin typeface="Garamond" charset="0"/>
                <a:ea typeface="Garamond" charset="0"/>
                <a:cs typeface="Garamond" charset="0"/>
              </a:rPr>
              <a:t>l'exercice. Le </a:t>
            </a:r>
            <a:r>
              <a:rPr lang="fr-FR" sz="1600" dirty="0">
                <a:latin typeface="Garamond" charset="0"/>
                <a:ea typeface="Garamond" charset="0"/>
                <a:cs typeface="Garamond" charset="0"/>
              </a:rPr>
              <a:t>suffrage peut être direct ou indirect dans les conditions prévues par la Constitution. Il est toujours universel, égal et secret</a:t>
            </a:r>
            <a:r>
              <a:rPr lang="fr-FR" sz="1600" dirty="0" smtClean="0">
                <a:latin typeface="Garamond" charset="0"/>
                <a:ea typeface="Garamond" charset="0"/>
                <a:cs typeface="Garamond" charset="0"/>
              </a:rPr>
              <a:t>. Sont </a:t>
            </a:r>
            <a:r>
              <a:rPr lang="fr-FR" sz="1600" dirty="0">
                <a:latin typeface="Garamond" charset="0"/>
                <a:ea typeface="Garamond" charset="0"/>
                <a:cs typeface="Garamond" charset="0"/>
              </a:rPr>
              <a:t>électeurs, dans les conditions déterminées par la loi, tous les nationaux français majeurs des deux sexes, jouissant de leurs droits civils et politiques.</a:t>
            </a:r>
          </a:p>
          <a:p>
            <a:endParaRPr lang="fr-FR" sz="1600" dirty="0">
              <a:latin typeface="Garamond" charset="0"/>
              <a:ea typeface="Garamond" charset="0"/>
              <a:cs typeface="Garamond" charset="0"/>
            </a:endParaRPr>
          </a:p>
          <a:p>
            <a:pPr>
              <a:buFont typeface="Wingdings" charset="2"/>
              <a:buChar char="Ø"/>
            </a:pPr>
            <a:r>
              <a:rPr lang="fr-FR" sz="1600" u="sng" dirty="0" smtClean="0">
                <a:latin typeface="Garamond" charset="0"/>
                <a:ea typeface="Garamond" charset="0"/>
                <a:cs typeface="Garamond" charset="0"/>
              </a:rPr>
              <a:t>Selon </a:t>
            </a:r>
            <a:r>
              <a:rPr lang="fr-FR" sz="1600" u="sng" dirty="0">
                <a:latin typeface="Garamond" charset="0"/>
                <a:ea typeface="Garamond" charset="0"/>
                <a:cs typeface="Garamond" charset="0"/>
              </a:rPr>
              <a:t>le dictionnaire Larousse</a:t>
            </a:r>
            <a:r>
              <a:rPr lang="fr-FR" sz="1600" dirty="0">
                <a:latin typeface="Garamond" charset="0"/>
                <a:ea typeface="Garamond" charset="0"/>
                <a:cs typeface="Garamond" charset="0"/>
              </a:rPr>
              <a:t>, les modes de scrutins  sont « l’ensemble des opérations qui constatent un vote ou une élection. »</a:t>
            </a:r>
          </a:p>
          <a:p>
            <a:r>
              <a:rPr lang="fr-FR" sz="1600" dirty="0">
                <a:latin typeface="Garamond" charset="0"/>
                <a:ea typeface="Garamond" charset="0"/>
                <a:cs typeface="Garamond" charset="0"/>
              </a:rPr>
              <a:t> </a:t>
            </a:r>
          </a:p>
          <a:p>
            <a:pPr>
              <a:buFont typeface="Wingdings" charset="2"/>
              <a:buChar char="Ø"/>
            </a:pPr>
            <a:r>
              <a:rPr lang="fr-FR" sz="1600" u="sng" dirty="0">
                <a:latin typeface="Garamond" charset="0"/>
                <a:ea typeface="Garamond" charset="0"/>
                <a:cs typeface="Garamond" charset="0"/>
              </a:rPr>
              <a:t>Selon Jean Gicquel</a:t>
            </a:r>
            <a:r>
              <a:rPr lang="fr-FR" sz="1600" dirty="0">
                <a:latin typeface="Garamond" charset="0"/>
                <a:ea typeface="Garamond" charset="0"/>
                <a:cs typeface="Garamond" charset="0"/>
              </a:rPr>
              <a:t>, juriste français né en 1937, </a:t>
            </a:r>
            <a:r>
              <a:rPr lang="fr-FR" sz="1600" dirty="0" smtClean="0">
                <a:latin typeface="Garamond" charset="0"/>
                <a:ea typeface="Garamond" charset="0"/>
                <a:cs typeface="Garamond" charset="0"/>
              </a:rPr>
              <a:t>le </a:t>
            </a:r>
            <a:r>
              <a:rPr lang="fr-FR" sz="1600" dirty="0">
                <a:latin typeface="Garamond" charset="0"/>
                <a:ea typeface="Garamond" charset="0"/>
                <a:cs typeface="Garamond" charset="0"/>
              </a:rPr>
              <a:t>mode de scrutin correspond à « des règles techniques destinées à départager des candidats à une élection. »</a:t>
            </a:r>
          </a:p>
          <a:p>
            <a:r>
              <a:rPr lang="fr-FR" sz="1600" dirty="0">
                <a:latin typeface="Garamond" charset="0"/>
                <a:ea typeface="Garamond" charset="0"/>
                <a:cs typeface="Garamond" charset="0"/>
              </a:rPr>
              <a:t> </a:t>
            </a:r>
          </a:p>
          <a:p>
            <a:endParaRPr lang="fr-FR" dirty="0">
              <a:latin typeface="Garamond" charset="0"/>
              <a:ea typeface="Garamond" charset="0"/>
              <a:cs typeface="Garamond" charset="0"/>
            </a:endParaRPr>
          </a:p>
        </p:txBody>
      </p:sp>
    </p:spTree>
    <p:extLst>
      <p:ext uri="{BB962C8B-B14F-4D97-AF65-F5344CB8AC3E}">
        <p14:creationId xmlns:p14="http://schemas.microsoft.com/office/powerpoint/2010/main" val="7831943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b="1" dirty="0">
                <a:latin typeface="Garamond" charset="0"/>
                <a:ea typeface="Garamond" charset="0"/>
                <a:cs typeface="Garamond" charset="0"/>
              </a:rPr>
              <a:t>C</a:t>
            </a:r>
            <a:r>
              <a:rPr lang="fr-FR" b="1" dirty="0" smtClean="0">
                <a:latin typeface="Garamond" charset="0"/>
                <a:ea typeface="Garamond" charset="0"/>
                <a:cs typeface="Garamond" charset="0"/>
              </a:rPr>
              <a:t>aractéristiques</a:t>
            </a:r>
            <a:r>
              <a:rPr lang="fr-FR" dirty="0">
                <a:latin typeface="Garamond" charset="0"/>
                <a:ea typeface="Garamond" charset="0"/>
                <a:cs typeface="Garamond" charset="0"/>
              </a:rPr>
              <a:t>  </a:t>
            </a:r>
          </a:p>
        </p:txBody>
      </p:sp>
      <p:sp>
        <p:nvSpPr>
          <p:cNvPr id="3" name="Espace réservé du contenu 2"/>
          <p:cNvSpPr>
            <a:spLocks noGrp="1"/>
          </p:cNvSpPr>
          <p:nvPr>
            <p:ph idx="1"/>
          </p:nvPr>
        </p:nvSpPr>
        <p:spPr/>
        <p:txBody>
          <a:bodyPr>
            <a:normAutofit fontScale="77500" lnSpcReduction="20000"/>
          </a:bodyPr>
          <a:lstStyle/>
          <a:p>
            <a:endParaRPr lang="fr-FR" dirty="0" smtClean="0"/>
          </a:p>
          <a:p>
            <a:endParaRPr lang="fr-FR" dirty="0"/>
          </a:p>
          <a:p>
            <a:pPr lvl="0">
              <a:buFont typeface="Wingdings" charset="2"/>
              <a:buChar char="Ø"/>
            </a:pPr>
            <a:r>
              <a:rPr lang="fr-FR" dirty="0" smtClean="0">
                <a:solidFill>
                  <a:schemeClr val="tx1"/>
                </a:solidFill>
                <a:latin typeface="Garamond" charset="0"/>
                <a:ea typeface="Garamond" charset="0"/>
                <a:cs typeface="Garamond" charset="0"/>
              </a:rPr>
              <a:t>majoritaire</a:t>
            </a:r>
            <a:r>
              <a:rPr lang="fr-FR" dirty="0">
                <a:solidFill>
                  <a:schemeClr val="tx1"/>
                </a:solidFill>
                <a:latin typeface="Garamond" charset="0"/>
                <a:ea typeface="Garamond" charset="0"/>
                <a:cs typeface="Garamond" charset="0"/>
              </a:rPr>
              <a:t>, représentation proportionnelle, mixte </a:t>
            </a:r>
            <a:r>
              <a:rPr lang="fr-FR" dirty="0" smtClean="0">
                <a:solidFill>
                  <a:schemeClr val="tx1"/>
                </a:solidFill>
                <a:latin typeface="Garamond" charset="0"/>
                <a:ea typeface="Garamond" charset="0"/>
                <a:cs typeface="Garamond" charset="0"/>
              </a:rPr>
              <a:t>:</a:t>
            </a:r>
            <a:endParaRPr lang="fr-FR" dirty="0">
              <a:solidFill>
                <a:schemeClr val="tx1"/>
              </a:solidFill>
              <a:latin typeface="Garamond" charset="0"/>
              <a:ea typeface="Garamond" charset="0"/>
              <a:cs typeface="Garamond" charset="0"/>
            </a:endParaRPr>
          </a:p>
          <a:p>
            <a:endParaRPr lang="fr-FR" dirty="0">
              <a:solidFill>
                <a:schemeClr val="tx1"/>
              </a:solidFill>
              <a:latin typeface="Garamond" charset="0"/>
              <a:ea typeface="Garamond" charset="0"/>
              <a:cs typeface="Garamond" charset="0"/>
            </a:endParaRPr>
          </a:p>
          <a:p>
            <a:r>
              <a:rPr lang="fr-FR" dirty="0" smtClean="0">
                <a:solidFill>
                  <a:schemeClr val="tx1"/>
                </a:solidFill>
                <a:latin typeface="Garamond" charset="0"/>
                <a:ea typeface="Garamond" charset="0"/>
                <a:cs typeface="Garamond" charset="0"/>
              </a:rPr>
              <a:t>- SM</a:t>
            </a:r>
            <a:r>
              <a:rPr lang="fr-FR" dirty="0">
                <a:solidFill>
                  <a:schemeClr val="tx1"/>
                </a:solidFill>
                <a:latin typeface="Garamond" charset="0"/>
                <a:ea typeface="Garamond" charset="0"/>
                <a:cs typeface="Garamond" charset="0"/>
              </a:rPr>
              <a:t>, le ou les siège est accordé à un candidat ou à la liste obtenant la majorité des suffrages </a:t>
            </a:r>
            <a:r>
              <a:rPr lang="fr-FR" dirty="0" smtClean="0">
                <a:solidFill>
                  <a:schemeClr val="tx1"/>
                </a:solidFill>
                <a:latin typeface="Garamond" charset="0"/>
                <a:ea typeface="Garamond" charset="0"/>
                <a:cs typeface="Garamond" charset="0"/>
              </a:rPr>
              <a:t>exprimés ; </a:t>
            </a:r>
            <a:endParaRPr lang="fr-FR" dirty="0">
              <a:solidFill>
                <a:schemeClr val="tx1"/>
              </a:solidFill>
              <a:latin typeface="Garamond" charset="0"/>
              <a:ea typeface="Garamond" charset="0"/>
              <a:cs typeface="Garamond" charset="0"/>
            </a:endParaRPr>
          </a:p>
          <a:p>
            <a:r>
              <a:rPr lang="fr-FR" dirty="0" smtClean="0">
                <a:solidFill>
                  <a:schemeClr val="tx1"/>
                </a:solidFill>
                <a:latin typeface="Garamond" charset="0"/>
                <a:ea typeface="Garamond" charset="0"/>
                <a:cs typeface="Garamond" charset="0"/>
              </a:rPr>
              <a:t>- RP</a:t>
            </a:r>
            <a:r>
              <a:rPr lang="fr-FR" dirty="0">
                <a:solidFill>
                  <a:schemeClr val="tx1"/>
                </a:solidFill>
                <a:latin typeface="Garamond" charset="0"/>
                <a:ea typeface="Garamond" charset="0"/>
                <a:cs typeface="Garamond" charset="0"/>
              </a:rPr>
              <a:t>, les sièges sont répartis entre les listes proportionnellement aux voix obtenus de chacune des </a:t>
            </a:r>
            <a:r>
              <a:rPr lang="fr-FR" dirty="0" smtClean="0">
                <a:solidFill>
                  <a:schemeClr val="tx1"/>
                </a:solidFill>
                <a:latin typeface="Garamond" charset="0"/>
                <a:ea typeface="Garamond" charset="0"/>
                <a:cs typeface="Garamond" charset="0"/>
              </a:rPr>
              <a:t>listes ;</a:t>
            </a:r>
          </a:p>
          <a:p>
            <a:r>
              <a:rPr lang="fr-FR" dirty="0" smtClean="0">
                <a:solidFill>
                  <a:schemeClr val="tx1"/>
                </a:solidFill>
                <a:latin typeface="Garamond" charset="0"/>
                <a:ea typeface="Garamond" charset="0"/>
                <a:cs typeface="Garamond" charset="0"/>
              </a:rPr>
              <a:t>- Mixte, le ou les sièges sont attribués selon une combinaison majoritaire et proportionnelle ;</a:t>
            </a:r>
            <a:endParaRPr lang="fr-FR" dirty="0">
              <a:solidFill>
                <a:schemeClr val="tx1"/>
              </a:solidFill>
              <a:latin typeface="Garamond" charset="0"/>
              <a:ea typeface="Garamond" charset="0"/>
              <a:cs typeface="Garamond" charset="0"/>
            </a:endParaRPr>
          </a:p>
          <a:p>
            <a:r>
              <a:rPr lang="fr-FR" dirty="0">
                <a:solidFill>
                  <a:schemeClr val="tx1"/>
                </a:solidFill>
                <a:latin typeface="Garamond" charset="0"/>
                <a:ea typeface="Garamond" charset="0"/>
                <a:cs typeface="Garamond" charset="0"/>
              </a:rPr>
              <a:t> </a:t>
            </a:r>
          </a:p>
          <a:p>
            <a:pPr lvl="0">
              <a:buFont typeface="Wingdings" charset="2"/>
              <a:buChar char="Ø"/>
            </a:pPr>
            <a:r>
              <a:rPr lang="fr-FR" dirty="0" smtClean="0">
                <a:solidFill>
                  <a:schemeClr val="tx1"/>
                </a:solidFill>
                <a:latin typeface="Garamond" charset="0"/>
                <a:ea typeface="Garamond" charset="0"/>
                <a:cs typeface="Garamond" charset="0"/>
              </a:rPr>
              <a:t>scrutin </a:t>
            </a:r>
            <a:r>
              <a:rPr lang="fr-FR" dirty="0">
                <a:solidFill>
                  <a:schemeClr val="tx1"/>
                </a:solidFill>
                <a:latin typeface="Garamond" charset="0"/>
                <a:ea typeface="Garamond" charset="0"/>
                <a:cs typeface="Garamond" charset="0"/>
              </a:rPr>
              <a:t>uninominal, binominal, </a:t>
            </a:r>
            <a:r>
              <a:rPr lang="fr-FR" dirty="0" smtClean="0">
                <a:solidFill>
                  <a:schemeClr val="tx1"/>
                </a:solidFill>
                <a:latin typeface="Garamond" charset="0"/>
                <a:ea typeface="Garamond" charset="0"/>
                <a:cs typeface="Garamond" charset="0"/>
              </a:rPr>
              <a:t>plurinominal (candidatures isolées ou de liste) </a:t>
            </a:r>
            <a:r>
              <a:rPr lang="fr-FR" dirty="0">
                <a:solidFill>
                  <a:schemeClr val="tx1"/>
                </a:solidFill>
                <a:latin typeface="Garamond" charset="0"/>
                <a:ea typeface="Garamond" charset="0"/>
                <a:cs typeface="Garamond" charset="0"/>
              </a:rPr>
              <a:t>: un, deux ou plusieurs sièges à </a:t>
            </a:r>
            <a:r>
              <a:rPr lang="fr-FR" dirty="0" smtClean="0">
                <a:solidFill>
                  <a:schemeClr val="tx1"/>
                </a:solidFill>
                <a:latin typeface="Garamond" charset="0"/>
                <a:ea typeface="Garamond" charset="0"/>
                <a:cs typeface="Garamond" charset="0"/>
              </a:rPr>
              <a:t>pourvoir ;</a:t>
            </a:r>
            <a:endParaRPr lang="fr-FR" dirty="0">
              <a:solidFill>
                <a:schemeClr val="tx1"/>
              </a:solidFill>
              <a:latin typeface="Garamond" charset="0"/>
              <a:ea typeface="Garamond" charset="0"/>
              <a:cs typeface="Garamond" charset="0"/>
            </a:endParaRPr>
          </a:p>
          <a:p>
            <a:pPr lvl="0">
              <a:buFont typeface="Wingdings" charset="2"/>
              <a:buChar char="Ø"/>
            </a:pPr>
            <a:r>
              <a:rPr lang="fr-FR" dirty="0" smtClean="0">
                <a:solidFill>
                  <a:schemeClr val="tx1"/>
                </a:solidFill>
                <a:latin typeface="Garamond" charset="0"/>
                <a:ea typeface="Garamond" charset="0"/>
                <a:cs typeface="Garamond" charset="0"/>
              </a:rPr>
              <a:t>scrutin </a:t>
            </a:r>
            <a:r>
              <a:rPr lang="fr-FR" dirty="0">
                <a:solidFill>
                  <a:schemeClr val="tx1"/>
                </a:solidFill>
                <a:latin typeface="Garamond" charset="0"/>
                <a:ea typeface="Garamond" charset="0"/>
                <a:cs typeface="Garamond" charset="0"/>
              </a:rPr>
              <a:t>à un ou à deux </a:t>
            </a:r>
            <a:r>
              <a:rPr lang="fr-FR" dirty="0" smtClean="0">
                <a:solidFill>
                  <a:schemeClr val="tx1"/>
                </a:solidFill>
                <a:latin typeface="Garamond" charset="0"/>
                <a:ea typeface="Garamond" charset="0"/>
                <a:cs typeface="Garamond" charset="0"/>
              </a:rPr>
              <a:t>tours</a:t>
            </a:r>
            <a:r>
              <a:rPr lang="fr-FR" dirty="0">
                <a:solidFill>
                  <a:schemeClr val="tx1"/>
                </a:solidFill>
                <a:latin typeface="Garamond" charset="0"/>
                <a:ea typeface="Garamond" charset="0"/>
                <a:cs typeface="Garamond" charset="0"/>
              </a:rPr>
              <a:t>.</a:t>
            </a:r>
          </a:p>
          <a:p>
            <a:r>
              <a:rPr lang="fr-FR" dirty="0">
                <a:solidFill>
                  <a:schemeClr val="tx1"/>
                </a:solidFill>
              </a:rPr>
              <a:t> </a:t>
            </a:r>
          </a:p>
          <a:p>
            <a:endParaRPr lang="fr-FR" dirty="0"/>
          </a:p>
        </p:txBody>
      </p:sp>
    </p:spTree>
    <p:extLst>
      <p:ext uri="{BB962C8B-B14F-4D97-AF65-F5344CB8AC3E}">
        <p14:creationId xmlns:p14="http://schemas.microsoft.com/office/powerpoint/2010/main" val="1413671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smtClean="0">
                <a:solidFill>
                  <a:schemeClr val="tx1"/>
                </a:solidFill>
                <a:latin typeface="Garamond" charset="0"/>
                <a:ea typeface="Garamond" charset="0"/>
                <a:cs typeface="Garamond" charset="0"/>
              </a:rPr>
              <a:t>Le Scrutin Majoritaire</a:t>
            </a:r>
            <a:endParaRPr lang="fr-FR" dirty="0">
              <a:solidFill>
                <a:schemeClr val="tx1"/>
              </a:solidFill>
              <a:latin typeface="Garamond" charset="0"/>
              <a:ea typeface="Garamond" charset="0"/>
              <a:cs typeface="Garamond" charset="0"/>
            </a:endParaRPr>
          </a:p>
        </p:txBody>
      </p:sp>
      <p:sp>
        <p:nvSpPr>
          <p:cNvPr id="3" name="Espace réservé du contenu 2"/>
          <p:cNvSpPr>
            <a:spLocks noGrp="1"/>
          </p:cNvSpPr>
          <p:nvPr>
            <p:ph idx="1"/>
          </p:nvPr>
        </p:nvSpPr>
        <p:spPr/>
        <p:txBody>
          <a:bodyPr anchor="t">
            <a:normAutofit fontScale="25000" lnSpcReduction="20000"/>
          </a:bodyPr>
          <a:lstStyle/>
          <a:p>
            <a:pPr lvl="0" algn="just"/>
            <a:endParaRPr lang="fr-FR" sz="4300" dirty="0" smtClean="0">
              <a:latin typeface="Garamond" charset="0"/>
              <a:ea typeface="Garamond" charset="0"/>
              <a:cs typeface="Garamond" charset="0"/>
            </a:endParaRPr>
          </a:p>
          <a:p>
            <a:pPr lvl="0" algn="just"/>
            <a:r>
              <a:rPr lang="fr-FR" sz="4300" dirty="0" smtClean="0">
                <a:latin typeface="Garamond" charset="0"/>
                <a:ea typeface="Garamond" charset="0"/>
                <a:cs typeface="Garamond" charset="0"/>
              </a:rPr>
              <a:t>- </a:t>
            </a:r>
            <a:r>
              <a:rPr lang="fr-FR" sz="6400" dirty="0" smtClean="0">
                <a:latin typeface="Garamond" charset="0"/>
                <a:ea typeface="Garamond" charset="0"/>
                <a:cs typeface="Garamond" charset="0"/>
              </a:rPr>
              <a:t>Il  </a:t>
            </a:r>
            <a:r>
              <a:rPr lang="fr-FR" sz="6400" dirty="0">
                <a:latin typeface="Garamond" charset="0"/>
                <a:ea typeface="Garamond" charset="0"/>
                <a:cs typeface="Garamond" charset="0"/>
              </a:rPr>
              <a:t>est </a:t>
            </a:r>
            <a:r>
              <a:rPr lang="fr-FR" sz="6400" i="1" u="sng" dirty="0">
                <a:latin typeface="Garamond" charset="0"/>
                <a:ea typeface="Garamond" charset="0"/>
                <a:cs typeface="Garamond" charset="0"/>
              </a:rPr>
              <a:t>uninominal</a:t>
            </a:r>
            <a:r>
              <a:rPr lang="fr-FR" sz="6400" dirty="0">
                <a:latin typeface="Garamond" charset="0"/>
                <a:ea typeface="Garamond" charset="0"/>
                <a:cs typeface="Garamond" charset="0"/>
              </a:rPr>
              <a:t> lorsqu’un siège est à pourvoir dans la </a:t>
            </a:r>
            <a:r>
              <a:rPr lang="fr-FR" sz="6400" dirty="0" smtClean="0">
                <a:latin typeface="Garamond" charset="0"/>
                <a:ea typeface="Garamond" charset="0"/>
                <a:cs typeface="Garamond" charset="0"/>
              </a:rPr>
              <a:t>circonscription</a:t>
            </a:r>
            <a:endParaRPr lang="fr-FR" sz="6400" dirty="0">
              <a:latin typeface="Garamond" charset="0"/>
              <a:ea typeface="Garamond" charset="0"/>
              <a:cs typeface="Garamond" charset="0"/>
            </a:endParaRPr>
          </a:p>
          <a:p>
            <a:pPr lvl="0" algn="just"/>
            <a:r>
              <a:rPr lang="fr-FR" sz="6400" dirty="0" smtClean="0">
                <a:latin typeface="Garamond" charset="0"/>
                <a:ea typeface="Garamond" charset="0"/>
                <a:cs typeface="Garamond" charset="0"/>
              </a:rPr>
              <a:t>- Il </a:t>
            </a:r>
            <a:r>
              <a:rPr lang="fr-FR" sz="6400" dirty="0">
                <a:latin typeface="Garamond" charset="0"/>
                <a:ea typeface="Garamond" charset="0"/>
                <a:cs typeface="Garamond" charset="0"/>
              </a:rPr>
              <a:t>est </a:t>
            </a:r>
            <a:r>
              <a:rPr lang="fr-FR" sz="6400" i="1" u="sng" dirty="0">
                <a:latin typeface="Garamond" charset="0"/>
                <a:ea typeface="Garamond" charset="0"/>
                <a:cs typeface="Garamond" charset="0"/>
              </a:rPr>
              <a:t>plurinominal</a:t>
            </a:r>
            <a:r>
              <a:rPr lang="fr-FR" sz="6400" dirty="0">
                <a:latin typeface="Garamond" charset="0"/>
                <a:ea typeface="Garamond" charset="0"/>
                <a:cs typeface="Garamond" charset="0"/>
              </a:rPr>
              <a:t> lorsque plusieurs sièges sont à pourvoir. </a:t>
            </a:r>
          </a:p>
          <a:p>
            <a:pPr algn="just"/>
            <a:r>
              <a:rPr lang="fr-FR" sz="6400" dirty="0">
                <a:latin typeface="Garamond" charset="0"/>
                <a:ea typeface="Garamond" charset="0"/>
                <a:cs typeface="Garamond" charset="0"/>
              </a:rPr>
              <a:t>Les candidats se présentent </a:t>
            </a:r>
            <a:r>
              <a:rPr lang="fr-FR" sz="6400" u="sng" dirty="0">
                <a:latin typeface="Garamond" charset="0"/>
                <a:ea typeface="Garamond" charset="0"/>
                <a:cs typeface="Garamond" charset="0"/>
              </a:rPr>
              <a:t>individuellement</a:t>
            </a:r>
            <a:r>
              <a:rPr lang="fr-FR" sz="6400" dirty="0">
                <a:latin typeface="Garamond" charset="0"/>
                <a:ea typeface="Garamond" charset="0"/>
                <a:cs typeface="Garamond" charset="0"/>
              </a:rPr>
              <a:t> (sont élus ceux arrivant en tête dans la limite des sièges à pourvoir) </a:t>
            </a:r>
            <a:r>
              <a:rPr lang="fr-FR" sz="6400" u="sng" dirty="0">
                <a:latin typeface="Garamond" charset="0"/>
                <a:ea typeface="Garamond" charset="0"/>
                <a:cs typeface="Garamond" charset="0"/>
              </a:rPr>
              <a:t>ou sur une liste</a:t>
            </a:r>
            <a:r>
              <a:rPr lang="fr-FR" sz="6400" dirty="0">
                <a:latin typeface="Garamond" charset="0"/>
                <a:ea typeface="Garamond" charset="0"/>
                <a:cs typeface="Garamond" charset="0"/>
              </a:rPr>
              <a:t> lorsque des candidats se sont regroupés sur une liste. </a:t>
            </a:r>
            <a:r>
              <a:rPr lang="fr-FR" sz="6400" dirty="0" smtClean="0">
                <a:latin typeface="Garamond" charset="0"/>
                <a:ea typeface="Garamond" charset="0"/>
                <a:cs typeface="Garamond" charset="0"/>
              </a:rPr>
              <a:t>L’électeur </a:t>
            </a:r>
            <a:r>
              <a:rPr lang="fr-FR" sz="6400" dirty="0">
                <a:latin typeface="Garamond" charset="0"/>
                <a:ea typeface="Garamond" charset="0"/>
                <a:cs typeface="Garamond" charset="0"/>
              </a:rPr>
              <a:t>peut être autorisé à panacher (rayer), il s’agit alors d’une liste ouverte. Les candidats ayant obtenu le plus grand nombre de suffrages sont élus.  Lorsque la liste est bloquée, les électeurs votent pour une seule liste et c’est celle arrivée en tête qui remporte l’intégralité des sièges (désignation des grands électeurs pour la présidentielle américaine). </a:t>
            </a:r>
            <a:r>
              <a:rPr lang="fr-FR" sz="6400" dirty="0" smtClean="0">
                <a:latin typeface="Garamond" charset="0"/>
                <a:ea typeface="Garamond" charset="0"/>
                <a:cs typeface="Garamond" charset="0"/>
              </a:rPr>
              <a:t> </a:t>
            </a:r>
          </a:p>
          <a:p>
            <a:pPr algn="just"/>
            <a:r>
              <a:rPr lang="fr-FR" sz="6400" dirty="0" smtClean="0">
                <a:latin typeface="Garamond" charset="0"/>
                <a:ea typeface="Garamond" charset="0"/>
                <a:cs typeface="Garamond" charset="0"/>
              </a:rPr>
              <a:t>- Il </a:t>
            </a:r>
            <a:r>
              <a:rPr lang="fr-FR" sz="6400" dirty="0">
                <a:latin typeface="Garamond" charset="0"/>
                <a:ea typeface="Garamond" charset="0"/>
                <a:cs typeface="Garamond" charset="0"/>
              </a:rPr>
              <a:t>est </a:t>
            </a:r>
            <a:r>
              <a:rPr lang="fr-FR" sz="6400" i="1" dirty="0">
                <a:latin typeface="Garamond" charset="0"/>
                <a:ea typeface="Garamond" charset="0"/>
                <a:cs typeface="Garamond" charset="0"/>
              </a:rPr>
              <a:t>à </a:t>
            </a:r>
            <a:r>
              <a:rPr lang="fr-FR" sz="6400" i="1" u="sng" dirty="0">
                <a:latin typeface="Garamond" charset="0"/>
                <a:ea typeface="Garamond" charset="0"/>
                <a:cs typeface="Garamond" charset="0"/>
              </a:rPr>
              <a:t>un ou deux tours</a:t>
            </a:r>
            <a:r>
              <a:rPr lang="fr-FR" sz="6400" u="sng" dirty="0">
                <a:latin typeface="Garamond" charset="0"/>
                <a:ea typeface="Garamond" charset="0"/>
                <a:cs typeface="Garamond" charset="0"/>
              </a:rPr>
              <a:t> </a:t>
            </a:r>
            <a:r>
              <a:rPr lang="fr-FR" sz="6400" dirty="0">
                <a:latin typeface="Garamond" charset="0"/>
                <a:ea typeface="Garamond" charset="0"/>
                <a:cs typeface="Garamond" charset="0"/>
              </a:rPr>
              <a:t>:</a:t>
            </a:r>
          </a:p>
          <a:p>
            <a:pPr algn="just"/>
            <a:r>
              <a:rPr lang="fr-FR" sz="6400" i="1" dirty="0">
                <a:latin typeface="Garamond" charset="0"/>
                <a:ea typeface="Garamond" charset="0"/>
                <a:cs typeface="Garamond" charset="0"/>
              </a:rPr>
              <a:t> </a:t>
            </a:r>
            <a:r>
              <a:rPr lang="fr-FR" sz="6400" i="1" u="sng" dirty="0" smtClean="0">
                <a:latin typeface="Garamond" charset="0"/>
                <a:ea typeface="Garamond" charset="0"/>
                <a:cs typeface="Garamond" charset="0"/>
              </a:rPr>
              <a:t>Un </a:t>
            </a:r>
            <a:r>
              <a:rPr lang="fr-FR" sz="6400" i="1" u="sng" dirty="0">
                <a:latin typeface="Garamond" charset="0"/>
                <a:ea typeface="Garamond" charset="0"/>
                <a:cs typeface="Garamond" charset="0"/>
              </a:rPr>
              <a:t>tour</a:t>
            </a:r>
            <a:r>
              <a:rPr lang="fr-FR" sz="6400" u="sng" dirty="0">
                <a:latin typeface="Garamond" charset="0"/>
                <a:ea typeface="Garamond" charset="0"/>
                <a:cs typeface="Garamond" charset="0"/>
              </a:rPr>
              <a:t> </a:t>
            </a:r>
            <a:r>
              <a:rPr lang="fr-FR" sz="6400" dirty="0">
                <a:latin typeface="Garamond" charset="0"/>
                <a:ea typeface="Garamond" charset="0"/>
                <a:cs typeface="Garamond" charset="0"/>
              </a:rPr>
              <a:t>: le candidat ayant obtenu le plus grand nombre de suffrages est élu. </a:t>
            </a:r>
            <a:r>
              <a:rPr lang="fr-FR" sz="6400" dirty="0" smtClean="0">
                <a:latin typeface="Garamond" charset="0"/>
                <a:ea typeface="Garamond" charset="0"/>
                <a:cs typeface="Garamond" charset="0"/>
              </a:rPr>
              <a:t>MR ou MA. </a:t>
            </a:r>
            <a:r>
              <a:rPr lang="fr-FR" sz="6400" dirty="0">
                <a:latin typeface="Garamond" charset="0"/>
                <a:ea typeface="Garamond" charset="0"/>
                <a:cs typeface="Garamond" charset="0"/>
              </a:rPr>
              <a:t>Il obtient l’ensemble des sièges. </a:t>
            </a:r>
            <a:endParaRPr lang="fr-FR" sz="6400" dirty="0" smtClean="0">
              <a:latin typeface="Garamond" charset="0"/>
              <a:ea typeface="Garamond" charset="0"/>
              <a:cs typeface="Garamond" charset="0"/>
            </a:endParaRPr>
          </a:p>
          <a:p>
            <a:pPr algn="just"/>
            <a:r>
              <a:rPr lang="fr-FR" sz="6400" dirty="0">
                <a:latin typeface="Garamond" charset="0"/>
                <a:ea typeface="Garamond" charset="0"/>
                <a:cs typeface="Garamond" charset="0"/>
              </a:rPr>
              <a:t> </a:t>
            </a:r>
            <a:r>
              <a:rPr lang="fr-FR" sz="6400" i="1" u="sng" dirty="0" smtClean="0">
                <a:latin typeface="Garamond" charset="0"/>
                <a:ea typeface="Garamond" charset="0"/>
                <a:cs typeface="Garamond" charset="0"/>
              </a:rPr>
              <a:t>A </a:t>
            </a:r>
            <a:r>
              <a:rPr lang="fr-FR" sz="6400" i="1" u="sng" dirty="0">
                <a:latin typeface="Garamond" charset="0"/>
                <a:ea typeface="Garamond" charset="0"/>
                <a:cs typeface="Garamond" charset="0"/>
              </a:rPr>
              <a:t>deux tours</a:t>
            </a:r>
            <a:r>
              <a:rPr lang="fr-FR" sz="6400" u="sng" dirty="0">
                <a:latin typeface="Garamond" charset="0"/>
                <a:ea typeface="Garamond" charset="0"/>
                <a:cs typeface="Garamond" charset="0"/>
              </a:rPr>
              <a:t> </a:t>
            </a:r>
            <a:r>
              <a:rPr lang="fr-FR" sz="6400" dirty="0">
                <a:latin typeface="Garamond" charset="0"/>
                <a:ea typeface="Garamond" charset="0"/>
                <a:cs typeface="Garamond" charset="0"/>
              </a:rPr>
              <a:t>: </a:t>
            </a:r>
            <a:r>
              <a:rPr lang="fr-FR" sz="6400" dirty="0" smtClean="0">
                <a:latin typeface="Garamond" charset="0"/>
                <a:ea typeface="Garamond" charset="0"/>
                <a:cs typeface="Garamond" charset="0"/>
              </a:rPr>
              <a:t>MA des </a:t>
            </a:r>
            <a:r>
              <a:rPr lang="fr-FR" sz="6400" dirty="0">
                <a:latin typeface="Garamond" charset="0"/>
                <a:ea typeface="Garamond" charset="0"/>
                <a:cs typeface="Garamond" charset="0"/>
              </a:rPr>
              <a:t>suffrages représentant au moins 25 % des électeurs inscrits. A défaut, un deuxième tour est organisé, il s’agit d’un </a:t>
            </a:r>
            <a:r>
              <a:rPr lang="fr-FR" sz="6400" u="sng" dirty="0">
                <a:latin typeface="Garamond" charset="0"/>
                <a:ea typeface="Garamond" charset="0"/>
                <a:cs typeface="Garamond" charset="0"/>
              </a:rPr>
              <a:t>ballotage</a:t>
            </a:r>
            <a:r>
              <a:rPr lang="fr-FR" sz="6400" dirty="0">
                <a:latin typeface="Garamond" charset="0"/>
                <a:ea typeface="Garamond" charset="0"/>
                <a:cs typeface="Garamond" charset="0"/>
              </a:rPr>
              <a:t>. Il peut être prévu un pourcentage de suffrages à obtenir par rapport au nombre d’inscrits pour éviter que des candidatures au deuxième tour ne soient trop </a:t>
            </a:r>
            <a:r>
              <a:rPr lang="fr-FR" sz="6400" dirty="0" smtClean="0">
                <a:latin typeface="Garamond" charset="0"/>
                <a:ea typeface="Garamond" charset="0"/>
                <a:cs typeface="Garamond" charset="0"/>
              </a:rPr>
              <a:t>nombreuses (En </a:t>
            </a:r>
            <a:r>
              <a:rPr lang="fr-FR" sz="6400" dirty="0">
                <a:latin typeface="Garamond" charset="0"/>
                <a:ea typeface="Garamond" charset="0"/>
                <a:cs typeface="Garamond" charset="0"/>
              </a:rPr>
              <a:t>France, </a:t>
            </a:r>
            <a:r>
              <a:rPr lang="fr-FR" sz="6400" dirty="0" smtClean="0">
                <a:latin typeface="Garamond" charset="0"/>
                <a:ea typeface="Garamond" charset="0"/>
                <a:cs typeface="Garamond" charset="0"/>
              </a:rPr>
              <a:t>12,5 </a:t>
            </a:r>
            <a:r>
              <a:rPr lang="fr-FR" sz="6400" dirty="0">
                <a:latin typeface="Garamond" charset="0"/>
                <a:ea typeface="Garamond" charset="0"/>
                <a:cs typeface="Garamond" charset="0"/>
              </a:rPr>
              <a:t>% des inscrits pour être </a:t>
            </a:r>
            <a:r>
              <a:rPr lang="fr-FR" sz="6400" dirty="0" smtClean="0">
                <a:latin typeface="Garamond" charset="0"/>
                <a:ea typeface="Garamond" charset="0"/>
                <a:cs typeface="Garamond" charset="0"/>
              </a:rPr>
              <a:t>élu); candidat élu avec MR ou MA.</a:t>
            </a:r>
          </a:p>
          <a:p>
            <a:pPr algn="just"/>
            <a:r>
              <a:rPr lang="fr-FR" sz="5600" dirty="0">
                <a:latin typeface="Garamond" charset="0"/>
                <a:ea typeface="Garamond" charset="0"/>
                <a:cs typeface="Garamond" charset="0"/>
              </a:rPr>
              <a:t> </a:t>
            </a:r>
          </a:p>
          <a:p>
            <a:endParaRPr lang="fr-FR" dirty="0"/>
          </a:p>
        </p:txBody>
      </p:sp>
    </p:spTree>
    <p:extLst>
      <p:ext uri="{BB962C8B-B14F-4D97-AF65-F5344CB8AC3E}">
        <p14:creationId xmlns:p14="http://schemas.microsoft.com/office/powerpoint/2010/main" val="13139005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smtClean="0">
                <a:latin typeface="Garamond" charset="0"/>
                <a:ea typeface="Garamond" charset="0"/>
                <a:cs typeface="Garamond" charset="0"/>
              </a:rPr>
              <a:t>La représentation proportionnelle</a:t>
            </a:r>
            <a:endParaRPr lang="fr-FR" dirty="0">
              <a:latin typeface="Garamond" charset="0"/>
              <a:ea typeface="Garamond" charset="0"/>
              <a:cs typeface="Garamond" charset="0"/>
            </a:endParaRPr>
          </a:p>
        </p:txBody>
      </p:sp>
      <p:sp>
        <p:nvSpPr>
          <p:cNvPr id="3" name="Espace réservé du contenu 2"/>
          <p:cNvSpPr>
            <a:spLocks noGrp="1"/>
          </p:cNvSpPr>
          <p:nvPr>
            <p:ph idx="1"/>
          </p:nvPr>
        </p:nvSpPr>
        <p:spPr>
          <a:xfrm>
            <a:off x="1097279" y="1902940"/>
            <a:ext cx="10345878" cy="3966153"/>
          </a:xfrm>
          <a:ln>
            <a:solidFill>
              <a:schemeClr val="accent1"/>
            </a:solidFill>
            <a:prstDash val="solid"/>
          </a:ln>
        </p:spPr>
        <p:txBody>
          <a:bodyPr>
            <a:normAutofit/>
          </a:bodyPr>
          <a:lstStyle/>
          <a:p>
            <a:pPr algn="just">
              <a:buFont typeface="Wingdings" charset="2"/>
              <a:buChar char="Ø"/>
            </a:pPr>
            <a:endParaRPr lang="fr-FR" sz="1600" dirty="0" smtClean="0">
              <a:latin typeface="Garamond" charset="0"/>
              <a:ea typeface="Garamond" charset="0"/>
              <a:cs typeface="Garamond" charset="0"/>
            </a:endParaRPr>
          </a:p>
          <a:p>
            <a:pPr algn="just">
              <a:buFont typeface="Wingdings" charset="2"/>
              <a:buChar char="Ø"/>
            </a:pPr>
            <a:endParaRPr lang="fr-FR" sz="1600" dirty="0" smtClean="0">
              <a:latin typeface="Garamond" charset="0"/>
              <a:ea typeface="Garamond" charset="0"/>
              <a:cs typeface="Garamond" charset="0"/>
            </a:endParaRPr>
          </a:p>
          <a:p>
            <a:pPr algn="just">
              <a:lnSpc>
                <a:spcPct val="150000"/>
              </a:lnSpc>
              <a:buFont typeface="Wingdings" charset="2"/>
              <a:buChar char="Ø"/>
            </a:pPr>
            <a:r>
              <a:rPr lang="fr-FR" sz="1600" dirty="0" smtClean="0">
                <a:latin typeface="Garamond" charset="0"/>
                <a:ea typeface="Garamond" charset="0"/>
                <a:cs typeface="Garamond" charset="0"/>
              </a:rPr>
              <a:t> Inventée </a:t>
            </a:r>
            <a:r>
              <a:rPr lang="fr-FR" sz="1600" dirty="0">
                <a:latin typeface="Garamond" charset="0"/>
                <a:ea typeface="Garamond" charset="0"/>
                <a:cs typeface="Garamond" charset="0"/>
              </a:rPr>
              <a:t>en 1846 par Victor </a:t>
            </a:r>
            <a:r>
              <a:rPr lang="fr-FR" sz="1600" dirty="0" err="1" smtClean="0">
                <a:latin typeface="Garamond" charset="0"/>
                <a:ea typeface="Garamond" charset="0"/>
                <a:cs typeface="Garamond" charset="0"/>
              </a:rPr>
              <a:t>Considerant</a:t>
            </a:r>
            <a:r>
              <a:rPr lang="fr-FR" sz="1600" dirty="0" smtClean="0">
                <a:latin typeface="Garamond" charset="0"/>
                <a:ea typeface="Garamond" charset="0"/>
                <a:cs typeface="Garamond" charset="0"/>
              </a:rPr>
              <a:t> ;</a:t>
            </a:r>
          </a:p>
          <a:p>
            <a:pPr algn="just">
              <a:lnSpc>
                <a:spcPct val="150000"/>
              </a:lnSpc>
              <a:buFont typeface="Wingdings" charset="2"/>
              <a:buChar char="Ø"/>
            </a:pPr>
            <a:r>
              <a:rPr lang="fr-FR" sz="1600" dirty="0" smtClean="0">
                <a:latin typeface="Garamond" charset="0"/>
                <a:ea typeface="Garamond" charset="0"/>
                <a:cs typeface="Garamond" charset="0"/>
              </a:rPr>
              <a:t> Le </a:t>
            </a:r>
            <a:r>
              <a:rPr lang="fr-FR" sz="1600" dirty="0">
                <a:latin typeface="Garamond" charset="0"/>
                <a:ea typeface="Garamond" charset="0"/>
                <a:cs typeface="Garamond" charset="0"/>
              </a:rPr>
              <a:t>scrutin proportionnel est </a:t>
            </a:r>
            <a:r>
              <a:rPr lang="fr-FR" sz="1600" u="sng" dirty="0">
                <a:latin typeface="Garamond" charset="0"/>
                <a:ea typeface="Garamond" charset="0"/>
                <a:cs typeface="Garamond" charset="0"/>
              </a:rPr>
              <a:t>intégral</a:t>
            </a:r>
            <a:r>
              <a:rPr lang="fr-FR" sz="1600" dirty="0">
                <a:latin typeface="Garamond" charset="0"/>
                <a:ea typeface="Garamond" charset="0"/>
                <a:cs typeface="Garamond" charset="0"/>
              </a:rPr>
              <a:t> </a:t>
            </a:r>
            <a:r>
              <a:rPr lang="fr-FR" sz="1600" dirty="0" smtClean="0">
                <a:latin typeface="Garamond" charset="0"/>
                <a:ea typeface="Garamond" charset="0"/>
                <a:cs typeface="Garamond" charset="0"/>
              </a:rPr>
              <a:t>(circonscription au </a:t>
            </a:r>
            <a:r>
              <a:rPr lang="fr-FR" sz="1600" dirty="0">
                <a:latin typeface="Garamond" charset="0"/>
                <a:ea typeface="Garamond" charset="0"/>
                <a:cs typeface="Garamond" charset="0"/>
              </a:rPr>
              <a:t>niveau national </a:t>
            </a:r>
            <a:r>
              <a:rPr lang="fr-FR" sz="1600" dirty="0" smtClean="0">
                <a:latin typeface="Garamond" charset="0"/>
                <a:ea typeface="Garamond" charset="0"/>
                <a:cs typeface="Garamond" charset="0"/>
              </a:rPr>
              <a:t>et seuil de représentation très faible) </a:t>
            </a:r>
            <a:r>
              <a:rPr lang="fr-FR" sz="1600" dirty="0">
                <a:latin typeface="Garamond" charset="0"/>
                <a:ea typeface="Garamond" charset="0"/>
                <a:cs typeface="Garamond" charset="0"/>
              </a:rPr>
              <a:t>ou « </a:t>
            </a:r>
            <a:r>
              <a:rPr lang="fr-FR" sz="1600" u="sng" dirty="0">
                <a:latin typeface="Garamond" charset="0"/>
                <a:ea typeface="Garamond" charset="0"/>
                <a:cs typeface="Garamond" charset="0"/>
              </a:rPr>
              <a:t>approché</a:t>
            </a:r>
            <a:r>
              <a:rPr lang="fr-FR" sz="1600" dirty="0">
                <a:latin typeface="Garamond" charset="0"/>
                <a:ea typeface="Garamond" charset="0"/>
                <a:cs typeface="Garamond" charset="0"/>
              </a:rPr>
              <a:t> » </a:t>
            </a:r>
            <a:r>
              <a:rPr lang="fr-FR" sz="1600" dirty="0" smtClean="0">
                <a:latin typeface="Garamond" charset="0"/>
                <a:ea typeface="Garamond" charset="0"/>
                <a:cs typeface="Garamond" charset="0"/>
              </a:rPr>
              <a:t>(circonscription locale et seuil de représentation plus élevé) ;</a:t>
            </a:r>
          </a:p>
          <a:p>
            <a:pPr algn="just">
              <a:lnSpc>
                <a:spcPct val="150000"/>
              </a:lnSpc>
              <a:buFont typeface="Wingdings" charset="2"/>
              <a:buChar char="Ø"/>
            </a:pPr>
            <a:r>
              <a:rPr lang="fr-FR" sz="1600" dirty="0" smtClean="0">
                <a:latin typeface="Garamond" charset="0"/>
                <a:ea typeface="Garamond" charset="0"/>
                <a:cs typeface="Garamond" charset="0"/>
              </a:rPr>
              <a:t>Liste bloquée ou panachage; vote préférentiel (on vote pour un parti mais au sein de la liste, on choisit un candidat)</a:t>
            </a:r>
            <a:endParaRPr lang="fr-FR" sz="1600" dirty="0">
              <a:latin typeface="Garamond" charset="0"/>
              <a:ea typeface="Garamond" charset="0"/>
              <a:cs typeface="Garamond" charset="0"/>
            </a:endParaRPr>
          </a:p>
          <a:p>
            <a:pPr algn="just">
              <a:lnSpc>
                <a:spcPct val="150000"/>
              </a:lnSpc>
              <a:buFont typeface="Wingdings" charset="2"/>
              <a:buChar char="Ø"/>
            </a:pPr>
            <a:r>
              <a:rPr lang="fr-FR" sz="1600" dirty="0" smtClean="0">
                <a:latin typeface="Garamond" charset="0"/>
                <a:ea typeface="Garamond" charset="0"/>
                <a:cs typeface="Garamond" charset="0"/>
              </a:rPr>
              <a:t> le </a:t>
            </a:r>
            <a:r>
              <a:rPr lang="fr-FR" sz="1600" dirty="0">
                <a:latin typeface="Garamond" charset="0"/>
                <a:ea typeface="Garamond" charset="0"/>
                <a:cs typeface="Garamond" charset="0"/>
              </a:rPr>
              <a:t>plus répandu dans le monde, il est </a:t>
            </a:r>
            <a:r>
              <a:rPr lang="fr-FR" sz="1600" dirty="0" smtClean="0">
                <a:latin typeface="Garamond" charset="0"/>
                <a:ea typeface="Garamond" charset="0"/>
                <a:cs typeface="Garamond" charset="0"/>
              </a:rPr>
              <a:t>présenté comme juste </a:t>
            </a:r>
            <a:r>
              <a:rPr lang="fr-FR" sz="1600" dirty="0">
                <a:latin typeface="Garamond" charset="0"/>
                <a:ea typeface="Garamond" charset="0"/>
                <a:cs typeface="Garamond" charset="0"/>
              </a:rPr>
              <a:t>électoralement et simple à la </a:t>
            </a:r>
            <a:r>
              <a:rPr lang="fr-FR" sz="1600" dirty="0" smtClean="0">
                <a:latin typeface="Garamond" charset="0"/>
                <a:ea typeface="Garamond" charset="0"/>
                <a:cs typeface="Garamond" charset="0"/>
              </a:rPr>
              <a:t>fois mais peut favoriser l’émiettement </a:t>
            </a:r>
            <a:r>
              <a:rPr lang="fr-FR" sz="1600" dirty="0">
                <a:latin typeface="Garamond" charset="0"/>
                <a:ea typeface="Garamond" charset="0"/>
                <a:cs typeface="Garamond" charset="0"/>
              </a:rPr>
              <a:t>de la vie politique </a:t>
            </a:r>
            <a:r>
              <a:rPr lang="fr-FR" sz="1600" dirty="0" smtClean="0">
                <a:latin typeface="Garamond" charset="0"/>
                <a:ea typeface="Garamond" charset="0"/>
                <a:cs typeface="Garamond" charset="0"/>
              </a:rPr>
              <a:t>et provoquer diverses alliances aux fins de constituer une majorité ;</a:t>
            </a:r>
            <a:endParaRPr lang="fr-FR" sz="1600" dirty="0">
              <a:latin typeface="Garamond" charset="0"/>
              <a:ea typeface="Garamond" charset="0"/>
              <a:cs typeface="Garamond" charset="0"/>
            </a:endParaRPr>
          </a:p>
          <a:p>
            <a:pPr algn="just">
              <a:buFont typeface="Wingdings" charset="2"/>
              <a:buChar char="Ø"/>
            </a:pPr>
            <a:endParaRPr lang="fr-FR" sz="1600" dirty="0" smtClean="0">
              <a:latin typeface="Garamond" charset="0"/>
              <a:ea typeface="Garamond" charset="0"/>
              <a:cs typeface="Garamond" charset="0"/>
            </a:endParaRPr>
          </a:p>
          <a:p>
            <a:pPr algn="just">
              <a:buFont typeface="Wingdings" charset="2"/>
              <a:buChar char="Ø"/>
            </a:pPr>
            <a:endParaRPr lang="fr-FR" sz="1600" dirty="0" smtClean="0">
              <a:latin typeface="Garamond" charset="0"/>
              <a:ea typeface="Garamond" charset="0"/>
              <a:cs typeface="Garamond" charset="0"/>
            </a:endParaRPr>
          </a:p>
        </p:txBody>
      </p:sp>
    </p:spTree>
    <p:extLst>
      <p:ext uri="{BB962C8B-B14F-4D97-AF65-F5344CB8AC3E}">
        <p14:creationId xmlns:p14="http://schemas.microsoft.com/office/powerpoint/2010/main" val="17326415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smtClean="0">
                <a:latin typeface="Garamond"/>
                <a:cs typeface="Garamond"/>
              </a:rPr>
              <a:t>Proportionnelle intégrale ou approchée</a:t>
            </a:r>
            <a:endParaRPr lang="fr-FR" dirty="0">
              <a:latin typeface="Garamond"/>
              <a:cs typeface="Garamond"/>
            </a:endParaRPr>
          </a:p>
        </p:txBody>
      </p:sp>
      <p:sp>
        <p:nvSpPr>
          <p:cNvPr id="4" name="ZoneTexte 3"/>
          <p:cNvSpPr txBox="1"/>
          <p:nvPr/>
        </p:nvSpPr>
        <p:spPr>
          <a:xfrm>
            <a:off x="488918" y="2075935"/>
            <a:ext cx="11647439" cy="4493538"/>
          </a:xfrm>
          <a:prstGeom prst="rect">
            <a:avLst/>
          </a:prstGeom>
          <a:noFill/>
        </p:spPr>
        <p:txBody>
          <a:bodyPr wrap="none" rtlCol="0">
            <a:spAutoFit/>
          </a:bodyPr>
          <a:lstStyle/>
          <a:p>
            <a:pPr marL="285750" lvl="0" indent="-285750">
              <a:buFont typeface="Wingdings" charset="2"/>
              <a:buChar char="Ø"/>
            </a:pPr>
            <a:r>
              <a:rPr lang="fr-FR" sz="1600" u="sng" dirty="0">
                <a:latin typeface="Garamond" charset="0"/>
                <a:ea typeface="Garamond" charset="0"/>
                <a:cs typeface="Garamond" charset="0"/>
              </a:rPr>
              <a:t>La représentation proportionnelle intégrale : 2 </a:t>
            </a:r>
            <a:r>
              <a:rPr lang="fr-FR" sz="1600" u="sng" dirty="0" smtClean="0">
                <a:latin typeface="Garamond" charset="0"/>
                <a:ea typeface="Garamond" charset="0"/>
                <a:cs typeface="Garamond" charset="0"/>
              </a:rPr>
              <a:t>méthodes</a:t>
            </a:r>
          </a:p>
          <a:p>
            <a:pPr lvl="0"/>
            <a:endParaRPr lang="fr-FR" sz="1600" u="sng" dirty="0">
              <a:latin typeface="Garamond" charset="0"/>
              <a:ea typeface="Garamond" charset="0"/>
              <a:cs typeface="Garamond" charset="0"/>
            </a:endParaRPr>
          </a:p>
          <a:p>
            <a:pPr lvl="0"/>
            <a:r>
              <a:rPr lang="fr-FR" sz="1600" dirty="0" smtClean="0">
                <a:latin typeface="Garamond"/>
                <a:cs typeface="Garamond"/>
              </a:rPr>
              <a:t>Il </a:t>
            </a:r>
            <a:r>
              <a:rPr lang="fr-FR" sz="1600" dirty="0">
                <a:latin typeface="Garamond"/>
                <a:cs typeface="Garamond"/>
              </a:rPr>
              <a:t>faut atteindre un seuil de représentativité établi différemment dans certains cas et allant de 1 à 5% pour bénéficier de la répartition des sièges.</a:t>
            </a:r>
          </a:p>
          <a:p>
            <a:pPr marL="285750" lvl="0" indent="-285750">
              <a:buFont typeface="Wingdings" charset="2"/>
              <a:buChar char="Ø"/>
            </a:pPr>
            <a:endParaRPr lang="fr-FR" sz="1600" dirty="0">
              <a:latin typeface="Garamond" charset="0"/>
              <a:ea typeface="Garamond" charset="0"/>
              <a:cs typeface="Garamond" charset="0"/>
            </a:endParaRPr>
          </a:p>
          <a:p>
            <a:pPr algn="just"/>
            <a:r>
              <a:rPr lang="fr-FR" sz="1600" u="sng" dirty="0">
                <a:latin typeface="Garamond" charset="0"/>
                <a:ea typeface="Garamond" charset="0"/>
                <a:cs typeface="Garamond" charset="0"/>
              </a:rPr>
              <a:t>Méthode 1</a:t>
            </a:r>
            <a:r>
              <a:rPr lang="fr-FR" sz="1600" dirty="0">
                <a:latin typeface="Garamond" charset="0"/>
                <a:ea typeface="Garamond" charset="0"/>
                <a:cs typeface="Garamond" charset="0"/>
              </a:rPr>
              <a:t> : une seule et unique circonscription (</a:t>
            </a:r>
            <a:r>
              <a:rPr lang="fr-FR" sz="1600" u="sng" dirty="0">
                <a:latin typeface="Garamond" charset="0"/>
                <a:ea typeface="Garamond" charset="0"/>
                <a:cs typeface="Garamond" charset="0"/>
              </a:rPr>
              <a:t>le territoire national</a:t>
            </a:r>
            <a:r>
              <a:rPr lang="fr-FR" sz="1600" dirty="0">
                <a:latin typeface="Garamond" charset="0"/>
                <a:ea typeface="Garamond" charset="0"/>
                <a:cs typeface="Garamond" charset="0"/>
              </a:rPr>
              <a:t>), elle comporte autant de sièges que l’assemblée comprend de membres. </a:t>
            </a:r>
            <a:endParaRPr lang="fr-FR" sz="1600" dirty="0" smtClean="0">
              <a:latin typeface="Garamond" charset="0"/>
              <a:ea typeface="Garamond" charset="0"/>
              <a:cs typeface="Garamond" charset="0"/>
            </a:endParaRPr>
          </a:p>
          <a:p>
            <a:pPr algn="just"/>
            <a:r>
              <a:rPr lang="fr-FR" sz="1600" dirty="0" smtClean="0">
                <a:latin typeface="Garamond" charset="0"/>
                <a:ea typeface="Garamond" charset="0"/>
                <a:cs typeface="Garamond" charset="0"/>
              </a:rPr>
              <a:t>(</a:t>
            </a:r>
            <a:r>
              <a:rPr lang="fr-FR" sz="1600" dirty="0">
                <a:latin typeface="Garamond" charset="0"/>
                <a:ea typeface="Garamond" charset="0"/>
                <a:cs typeface="Garamond" charset="0"/>
              </a:rPr>
              <a:t>Election des députés européens de 1979 - loi du 7 juillet 1977 jusqu’en 11 avril 2003)</a:t>
            </a:r>
          </a:p>
          <a:p>
            <a:pPr algn="just"/>
            <a:r>
              <a:rPr lang="fr-FR" sz="1600" dirty="0">
                <a:latin typeface="Garamond" charset="0"/>
                <a:ea typeface="Garamond" charset="0"/>
                <a:cs typeface="Garamond" charset="0"/>
              </a:rPr>
              <a:t> </a:t>
            </a:r>
          </a:p>
          <a:p>
            <a:pPr algn="just"/>
            <a:r>
              <a:rPr lang="fr-FR" sz="1600" u="sng" dirty="0">
                <a:latin typeface="Garamond" charset="0"/>
                <a:ea typeface="Garamond" charset="0"/>
                <a:cs typeface="Garamond" charset="0"/>
              </a:rPr>
              <a:t>Méthode 2</a:t>
            </a:r>
            <a:r>
              <a:rPr lang="fr-FR" sz="1600" dirty="0">
                <a:latin typeface="Garamond" charset="0"/>
                <a:ea typeface="Garamond" charset="0"/>
                <a:cs typeface="Garamond" charset="0"/>
              </a:rPr>
              <a:t> : plusieurs circonscriptions mais la répartition des restes n’est pas calculée sur les voix non représentées au niveau local </a:t>
            </a:r>
            <a:endParaRPr lang="fr-FR" sz="1600" dirty="0" smtClean="0">
              <a:latin typeface="Garamond" charset="0"/>
              <a:ea typeface="Garamond" charset="0"/>
              <a:cs typeface="Garamond" charset="0"/>
            </a:endParaRPr>
          </a:p>
          <a:p>
            <a:pPr algn="just"/>
            <a:r>
              <a:rPr lang="fr-FR" sz="1600" u="sng" dirty="0" smtClean="0">
                <a:latin typeface="Garamond" charset="0"/>
                <a:ea typeface="Garamond" charset="0"/>
                <a:cs typeface="Garamond" charset="0"/>
              </a:rPr>
              <a:t>mais </a:t>
            </a:r>
            <a:r>
              <a:rPr lang="fr-FR" sz="1600" u="sng" dirty="0">
                <a:latin typeface="Garamond" charset="0"/>
                <a:ea typeface="Garamond" charset="0"/>
                <a:cs typeface="Garamond" charset="0"/>
              </a:rPr>
              <a:t>au niveau national</a:t>
            </a:r>
            <a:r>
              <a:rPr lang="fr-FR" sz="1600" dirty="0">
                <a:latin typeface="Garamond" charset="0"/>
                <a:ea typeface="Garamond" charset="0"/>
                <a:cs typeface="Garamond" charset="0"/>
              </a:rPr>
              <a:t>. </a:t>
            </a:r>
            <a:r>
              <a:rPr lang="fr-FR" sz="1600" dirty="0" smtClean="0">
                <a:latin typeface="Garamond" charset="0"/>
                <a:ea typeface="Garamond" charset="0"/>
                <a:cs typeface="Garamond" charset="0"/>
              </a:rPr>
              <a:t>Et </a:t>
            </a:r>
            <a:r>
              <a:rPr lang="fr-FR" sz="1600" dirty="0">
                <a:latin typeface="Garamond" charset="0"/>
                <a:ea typeface="Garamond" charset="0"/>
                <a:cs typeface="Garamond" charset="0"/>
              </a:rPr>
              <a:t>c’est à partir du quotient national que sont calculés les sièges.</a:t>
            </a:r>
          </a:p>
          <a:p>
            <a:pPr algn="just"/>
            <a:r>
              <a:rPr lang="fr-FR" sz="1600" dirty="0">
                <a:latin typeface="Garamond" charset="0"/>
                <a:ea typeface="Garamond" charset="0"/>
                <a:cs typeface="Garamond" charset="0"/>
              </a:rPr>
              <a:t>(Italie jusqu’en 1993)</a:t>
            </a:r>
          </a:p>
          <a:p>
            <a:pPr lvl="0" algn="just"/>
            <a:endParaRPr lang="fr-FR" sz="1600" dirty="0">
              <a:latin typeface="Garamond" charset="0"/>
              <a:ea typeface="Garamond" charset="0"/>
              <a:cs typeface="Garamond" charset="0"/>
            </a:endParaRPr>
          </a:p>
          <a:p>
            <a:pPr marL="285750" lvl="0" indent="-285750" algn="just">
              <a:buFont typeface="Wingdings" charset="2"/>
              <a:buChar char="Ø"/>
            </a:pPr>
            <a:r>
              <a:rPr lang="fr-FR" sz="1600" u="sng" dirty="0">
                <a:latin typeface="Garamond" charset="0"/>
                <a:ea typeface="Garamond" charset="0"/>
                <a:cs typeface="Garamond" charset="0"/>
              </a:rPr>
              <a:t>La représentation proportionnelle approchée</a:t>
            </a:r>
            <a:r>
              <a:rPr lang="fr-FR" sz="1600" dirty="0">
                <a:latin typeface="Garamond" charset="0"/>
                <a:ea typeface="Garamond" charset="0"/>
                <a:cs typeface="Garamond" charset="0"/>
              </a:rPr>
              <a:t> : </a:t>
            </a:r>
          </a:p>
          <a:p>
            <a:pPr algn="just"/>
            <a:r>
              <a:rPr lang="fr-FR" sz="1600" dirty="0">
                <a:latin typeface="Garamond" charset="0"/>
                <a:ea typeface="Garamond" charset="0"/>
                <a:cs typeface="Garamond" charset="0"/>
              </a:rPr>
              <a:t> </a:t>
            </a:r>
          </a:p>
          <a:p>
            <a:pPr algn="just"/>
            <a:r>
              <a:rPr lang="fr-FR" sz="1600" dirty="0">
                <a:latin typeface="Garamond" charset="0"/>
                <a:ea typeface="Garamond" charset="0"/>
                <a:cs typeface="Garamond" charset="0"/>
              </a:rPr>
              <a:t>Les sièges sont répartis entre plusieurs circonscriptions et le QE est calculé en fonction du nombre de suffrages exprimés dans la </a:t>
            </a:r>
            <a:r>
              <a:rPr lang="fr-FR" sz="1600" dirty="0" smtClean="0">
                <a:latin typeface="Garamond" charset="0"/>
                <a:ea typeface="Garamond" charset="0"/>
                <a:cs typeface="Garamond" charset="0"/>
              </a:rPr>
              <a:t>circonscription</a:t>
            </a:r>
          </a:p>
          <a:p>
            <a:pPr algn="just"/>
            <a:r>
              <a:rPr lang="fr-FR" sz="1600" dirty="0" smtClean="0">
                <a:latin typeface="Garamond" charset="0"/>
                <a:ea typeface="Garamond" charset="0"/>
                <a:cs typeface="Garamond" charset="0"/>
              </a:rPr>
              <a:t> </a:t>
            </a:r>
            <a:r>
              <a:rPr lang="fr-FR" sz="1600" dirty="0">
                <a:latin typeface="Garamond" charset="0"/>
                <a:ea typeface="Garamond" charset="0"/>
                <a:cs typeface="Garamond" charset="0"/>
              </a:rPr>
              <a:t>divisé par le nombre de sièges à pourvoir. </a:t>
            </a:r>
            <a:endParaRPr lang="fr-FR" sz="1600" dirty="0" smtClean="0">
              <a:latin typeface="Garamond" charset="0"/>
              <a:ea typeface="Garamond" charset="0"/>
              <a:cs typeface="Garamond" charset="0"/>
            </a:endParaRPr>
          </a:p>
          <a:p>
            <a:pPr algn="just"/>
            <a:r>
              <a:rPr lang="fr-FR" sz="1600" dirty="0" smtClean="0">
                <a:latin typeface="Garamond" charset="0"/>
                <a:ea typeface="Garamond" charset="0"/>
                <a:cs typeface="Garamond" charset="0"/>
              </a:rPr>
              <a:t>Pour </a:t>
            </a:r>
            <a:r>
              <a:rPr lang="fr-FR" sz="1600" dirty="0">
                <a:latin typeface="Garamond" charset="0"/>
                <a:ea typeface="Garamond" charset="0"/>
                <a:cs typeface="Garamond" charset="0"/>
              </a:rPr>
              <a:t>connaître le nombre de siège attribué à chacune des listes, il faut diviser le nombre de suffrages obtenus par liste par le QE.</a:t>
            </a:r>
          </a:p>
          <a:p>
            <a:pPr lvl="0"/>
            <a:endParaRPr lang="fr-FR" sz="1600" dirty="0">
              <a:latin typeface="Garamond" charset="0"/>
              <a:ea typeface="Garamond" charset="0"/>
              <a:cs typeface="Garamond" charset="0"/>
            </a:endParaRPr>
          </a:p>
          <a:p>
            <a:endParaRPr lang="fr-FR" sz="1600" dirty="0">
              <a:latin typeface="Garamond" charset="0"/>
              <a:ea typeface="Garamond" charset="0"/>
              <a:cs typeface="Garamond" charset="0"/>
            </a:endParaRPr>
          </a:p>
        </p:txBody>
      </p:sp>
    </p:spTree>
    <p:extLst>
      <p:ext uri="{BB962C8B-B14F-4D97-AF65-F5344CB8AC3E}">
        <p14:creationId xmlns:p14="http://schemas.microsoft.com/office/powerpoint/2010/main" val="12396608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latin typeface="Garamond" charset="0"/>
                <a:ea typeface="Garamond" charset="0"/>
                <a:cs typeface="Garamond" charset="0"/>
              </a:rPr>
              <a:t>Proportionnelle : le quotient électoral</a:t>
            </a:r>
            <a:endParaRPr lang="fr-FR" dirty="0"/>
          </a:p>
        </p:txBody>
      </p:sp>
      <p:sp>
        <p:nvSpPr>
          <p:cNvPr id="3" name="Espace réservé du contenu 2"/>
          <p:cNvSpPr>
            <a:spLocks noGrp="1"/>
          </p:cNvSpPr>
          <p:nvPr>
            <p:ph idx="1"/>
          </p:nvPr>
        </p:nvSpPr>
        <p:spPr>
          <a:xfrm>
            <a:off x="524536" y="1845734"/>
            <a:ext cx="11001442" cy="4023360"/>
          </a:xfrm>
        </p:spPr>
        <p:txBody>
          <a:bodyPr>
            <a:normAutofit/>
          </a:bodyPr>
          <a:lstStyle/>
          <a:p>
            <a:pPr marL="0" indent="0" algn="just">
              <a:lnSpc>
                <a:spcPct val="150000"/>
              </a:lnSpc>
              <a:buNone/>
            </a:pPr>
            <a:endParaRPr lang="fr-FR" dirty="0">
              <a:latin typeface="Garamond" charset="0"/>
              <a:ea typeface="Garamond" charset="0"/>
              <a:cs typeface="Garamond" charset="0"/>
            </a:endParaRPr>
          </a:p>
          <a:p>
            <a:pPr algn="just">
              <a:lnSpc>
                <a:spcPct val="150000"/>
              </a:lnSpc>
              <a:buFont typeface="Wingdings" charset="2"/>
              <a:buChar char="Ø"/>
            </a:pPr>
            <a:r>
              <a:rPr lang="fr-FR" dirty="0" smtClean="0">
                <a:latin typeface="Garamond" charset="0"/>
                <a:ea typeface="Garamond" charset="0"/>
                <a:cs typeface="Garamond" charset="0"/>
              </a:rPr>
              <a:t> Ce </a:t>
            </a:r>
            <a:r>
              <a:rPr lang="fr-FR" dirty="0">
                <a:latin typeface="Garamond" charset="0"/>
                <a:ea typeface="Garamond" charset="0"/>
                <a:cs typeface="Garamond" charset="0"/>
              </a:rPr>
              <a:t>scrutin se caractérise tout d’abord par le calcul d’un </a:t>
            </a:r>
            <a:r>
              <a:rPr lang="fr-FR" u="sng" dirty="0">
                <a:latin typeface="Garamond" charset="0"/>
                <a:ea typeface="Garamond" charset="0"/>
                <a:cs typeface="Garamond" charset="0"/>
              </a:rPr>
              <a:t>quotient dans le cadre de la </a:t>
            </a:r>
            <a:r>
              <a:rPr lang="fr-FR" u="sng" dirty="0" smtClean="0">
                <a:latin typeface="Garamond" charset="0"/>
                <a:ea typeface="Garamond" charset="0"/>
                <a:cs typeface="Garamond" charset="0"/>
              </a:rPr>
              <a:t>circonscription nationale </a:t>
            </a:r>
            <a:r>
              <a:rPr lang="fr-FR" u="sng" dirty="0">
                <a:latin typeface="Garamond" charset="0"/>
                <a:ea typeface="Garamond" charset="0"/>
                <a:cs typeface="Garamond" charset="0"/>
              </a:rPr>
              <a:t>ou locale ; </a:t>
            </a:r>
            <a:endParaRPr lang="fr-FR" dirty="0">
              <a:latin typeface="Garamond" charset="0"/>
              <a:ea typeface="Garamond" charset="0"/>
              <a:cs typeface="Garamond" charset="0"/>
            </a:endParaRPr>
          </a:p>
          <a:p>
            <a:pPr algn="just">
              <a:lnSpc>
                <a:spcPct val="100000"/>
              </a:lnSpc>
              <a:buFont typeface="Wingdings" charset="2"/>
              <a:buChar char="Ø"/>
            </a:pPr>
            <a:r>
              <a:rPr lang="fr-FR" dirty="0">
                <a:latin typeface="Garamond" charset="0"/>
                <a:ea typeface="Garamond" charset="0"/>
                <a:cs typeface="Garamond" charset="0"/>
              </a:rPr>
              <a:t> Le </a:t>
            </a:r>
            <a:r>
              <a:rPr lang="fr-FR" u="sng" dirty="0">
                <a:latin typeface="Garamond" charset="0"/>
                <a:ea typeface="Garamond" charset="0"/>
                <a:cs typeface="Garamond" charset="0"/>
              </a:rPr>
              <a:t>quotient</a:t>
            </a:r>
            <a:r>
              <a:rPr lang="fr-FR" dirty="0">
                <a:latin typeface="Garamond" charset="0"/>
                <a:ea typeface="Garamond" charset="0"/>
                <a:cs typeface="Garamond" charset="0"/>
              </a:rPr>
              <a:t> est obtenu en divisant le nombre de suffrages exprimés </a:t>
            </a:r>
            <a:r>
              <a:rPr lang="fr-FR" dirty="0" smtClean="0">
                <a:latin typeface="Garamond" charset="0"/>
                <a:ea typeface="Garamond" charset="0"/>
                <a:cs typeface="Garamond" charset="0"/>
              </a:rPr>
              <a:t>par </a:t>
            </a:r>
            <a:r>
              <a:rPr lang="fr-FR" dirty="0">
                <a:latin typeface="Garamond" charset="0"/>
                <a:ea typeface="Garamond" charset="0"/>
                <a:cs typeface="Garamond" charset="0"/>
              </a:rPr>
              <a:t>le nombre de sièges attribué à la </a:t>
            </a:r>
            <a:r>
              <a:rPr lang="fr-FR" dirty="0" smtClean="0">
                <a:latin typeface="Garamond" charset="0"/>
                <a:ea typeface="Garamond" charset="0"/>
                <a:cs typeface="Garamond" charset="0"/>
              </a:rPr>
              <a:t>circonscription (</a:t>
            </a:r>
            <a:r>
              <a:rPr lang="fr-FR" u="sng" dirty="0" smtClean="0">
                <a:latin typeface="Garamond" charset="0"/>
                <a:ea typeface="Garamond" charset="0"/>
                <a:cs typeface="Garamond" charset="0"/>
              </a:rPr>
              <a:t>méthode d’Hare</a:t>
            </a:r>
            <a:r>
              <a:rPr lang="fr-FR" dirty="0" smtClean="0">
                <a:latin typeface="Garamond" charset="0"/>
                <a:ea typeface="Garamond" charset="0"/>
                <a:cs typeface="Garamond" charset="0"/>
              </a:rPr>
              <a:t>). Il est possible de calculer </a:t>
            </a:r>
            <a:r>
              <a:rPr lang="fr-FR" dirty="0">
                <a:latin typeface="Garamond" charset="0"/>
                <a:ea typeface="Garamond" charset="0"/>
                <a:cs typeface="Garamond" charset="0"/>
              </a:rPr>
              <a:t>le quotient selon </a:t>
            </a:r>
            <a:r>
              <a:rPr lang="fr-FR" dirty="0" smtClean="0">
                <a:latin typeface="Garamond" charset="0"/>
                <a:ea typeface="Garamond" charset="0"/>
                <a:cs typeface="Garamond" charset="0"/>
              </a:rPr>
              <a:t>d’autres méthodes </a:t>
            </a:r>
            <a:r>
              <a:rPr lang="fr-FR" dirty="0">
                <a:latin typeface="Garamond" charset="0"/>
                <a:ea typeface="Garamond" charset="0"/>
                <a:cs typeface="Garamond" charset="0"/>
              </a:rPr>
              <a:t>d’Hagenbach-Bischoff </a:t>
            </a:r>
            <a:r>
              <a:rPr lang="fr-FR" dirty="0" smtClean="0">
                <a:latin typeface="Garamond" charset="0"/>
                <a:ea typeface="Garamond" charset="0"/>
                <a:cs typeface="Garamond" charset="0"/>
              </a:rPr>
              <a:t>et </a:t>
            </a:r>
            <a:r>
              <a:rPr lang="fr-FR" dirty="0" err="1">
                <a:latin typeface="Garamond" charset="0"/>
                <a:ea typeface="Garamond" charset="0"/>
                <a:cs typeface="Garamond" charset="0"/>
              </a:rPr>
              <a:t>Impériali</a:t>
            </a:r>
            <a:r>
              <a:rPr lang="fr-FR" dirty="0" smtClean="0">
                <a:latin typeface="Garamond" charset="0"/>
                <a:ea typeface="Garamond" charset="0"/>
                <a:cs typeface="Garamond" charset="0"/>
              </a:rPr>
              <a:t>.</a:t>
            </a:r>
          </a:p>
          <a:p>
            <a:pPr algn="just">
              <a:lnSpc>
                <a:spcPct val="100000"/>
              </a:lnSpc>
              <a:buFont typeface="Wingdings" charset="2"/>
              <a:buChar char="Ø"/>
            </a:pPr>
            <a:r>
              <a:rPr lang="fr-FR" dirty="0" smtClean="0">
                <a:latin typeface="Garamond" charset="0"/>
                <a:ea typeface="Garamond" charset="0"/>
                <a:cs typeface="Garamond" charset="0"/>
              </a:rPr>
              <a:t>Pour obtenir le nombre de sièges par liste, il faut diviser le nombre de suffrages obtenus par chacune des listes par le QE. </a:t>
            </a:r>
          </a:p>
          <a:p>
            <a:pPr algn="just">
              <a:lnSpc>
                <a:spcPct val="100000"/>
              </a:lnSpc>
              <a:buFont typeface="Wingdings" charset="2"/>
              <a:buChar char="Ø"/>
            </a:pPr>
            <a:endParaRPr lang="fr-FR" dirty="0"/>
          </a:p>
        </p:txBody>
      </p:sp>
    </p:spTree>
    <p:extLst>
      <p:ext uri="{BB962C8B-B14F-4D97-AF65-F5344CB8AC3E}">
        <p14:creationId xmlns:p14="http://schemas.microsoft.com/office/powerpoint/2010/main" val="7402543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smtClean="0">
                <a:latin typeface="Garamond" charset="0"/>
                <a:ea typeface="Garamond" charset="0"/>
                <a:cs typeface="Garamond" charset="0"/>
              </a:rPr>
              <a:t>Proportionnelle: + forte moyenne, + fort reste, + plus forte liste</a:t>
            </a:r>
            <a:endParaRPr lang="fr-FR" dirty="0"/>
          </a:p>
        </p:txBody>
      </p:sp>
      <p:sp>
        <p:nvSpPr>
          <p:cNvPr id="3" name="Espace réservé du contenu 2"/>
          <p:cNvSpPr>
            <a:spLocks noGrp="1"/>
          </p:cNvSpPr>
          <p:nvPr>
            <p:ph idx="1"/>
          </p:nvPr>
        </p:nvSpPr>
        <p:spPr/>
        <p:txBody>
          <a:bodyPr>
            <a:normAutofit/>
          </a:bodyPr>
          <a:lstStyle/>
          <a:p>
            <a:r>
              <a:rPr lang="fr-FR" sz="1700" b="1" u="sng" dirty="0" smtClean="0">
                <a:latin typeface="Garamond" charset="0"/>
                <a:ea typeface="Garamond" charset="0"/>
                <a:cs typeface="Garamond" charset="0"/>
              </a:rPr>
              <a:t>Trois  </a:t>
            </a:r>
            <a:r>
              <a:rPr lang="fr-FR" sz="1700" b="1" u="sng" dirty="0">
                <a:latin typeface="Garamond" charset="0"/>
                <a:ea typeface="Garamond" charset="0"/>
                <a:cs typeface="Garamond" charset="0"/>
              </a:rPr>
              <a:t>méthodes</a:t>
            </a:r>
            <a:r>
              <a:rPr lang="fr-FR" sz="1700" u="sng" dirty="0">
                <a:latin typeface="Garamond" charset="0"/>
                <a:ea typeface="Garamond" charset="0"/>
                <a:cs typeface="Garamond" charset="0"/>
              </a:rPr>
              <a:t> </a:t>
            </a:r>
            <a:r>
              <a:rPr lang="fr-FR" sz="1700" u="sng" dirty="0" smtClean="0">
                <a:latin typeface="Garamond" charset="0"/>
                <a:ea typeface="Garamond" charset="0"/>
                <a:cs typeface="Garamond" charset="0"/>
              </a:rPr>
              <a:t>:</a:t>
            </a:r>
          </a:p>
          <a:p>
            <a:endParaRPr lang="fr-FR" sz="1700" dirty="0">
              <a:latin typeface="Garamond" charset="0"/>
              <a:ea typeface="Garamond" charset="0"/>
              <a:cs typeface="Garamond" charset="0"/>
            </a:endParaRPr>
          </a:p>
          <a:p>
            <a:pPr lvl="0">
              <a:buFont typeface="Wingdings" charset="2"/>
              <a:buChar char="Ø"/>
            </a:pPr>
            <a:r>
              <a:rPr lang="fr-FR" sz="1800" u="sng" dirty="0" smtClean="0">
                <a:latin typeface="Garamond" charset="0"/>
                <a:ea typeface="Garamond" charset="0"/>
                <a:cs typeface="Garamond" charset="0"/>
              </a:rPr>
              <a:t>La </a:t>
            </a:r>
            <a:r>
              <a:rPr lang="fr-FR" sz="1800" u="sng" dirty="0">
                <a:latin typeface="Garamond" charset="0"/>
                <a:ea typeface="Garamond" charset="0"/>
                <a:cs typeface="Garamond" charset="0"/>
              </a:rPr>
              <a:t>répartition des restes à la plus forte moyenne</a:t>
            </a:r>
            <a:r>
              <a:rPr lang="fr-FR" sz="1800" dirty="0">
                <a:latin typeface="Garamond" charset="0"/>
                <a:ea typeface="Garamond" charset="0"/>
                <a:cs typeface="Garamond" charset="0"/>
              </a:rPr>
              <a:t> </a:t>
            </a:r>
            <a:r>
              <a:rPr lang="fr-FR" sz="1800" dirty="0" smtClean="0">
                <a:latin typeface="Garamond" charset="0"/>
                <a:ea typeface="Garamond" charset="0"/>
                <a:cs typeface="Garamond" charset="0"/>
              </a:rPr>
              <a:t>ou méthode Jefferson: Il est  proposé </a:t>
            </a:r>
            <a:r>
              <a:rPr lang="fr-FR" sz="1800" dirty="0">
                <a:latin typeface="Garamond" charset="0"/>
                <a:ea typeface="Garamond" charset="0"/>
                <a:cs typeface="Garamond" charset="0"/>
              </a:rPr>
              <a:t>de diviser le nombre de voix </a:t>
            </a:r>
            <a:r>
              <a:rPr lang="fr-FR" sz="1800" dirty="0" smtClean="0">
                <a:latin typeface="Garamond" charset="0"/>
                <a:ea typeface="Garamond" charset="0"/>
                <a:cs typeface="Garamond" charset="0"/>
              </a:rPr>
              <a:t>obtenues </a:t>
            </a:r>
            <a:r>
              <a:rPr lang="fr-FR" sz="1800" dirty="0">
                <a:latin typeface="Garamond" charset="0"/>
                <a:ea typeface="Garamond" charset="0"/>
                <a:cs typeface="Garamond" charset="0"/>
              </a:rPr>
              <a:t>par chaque liste </a:t>
            </a:r>
            <a:r>
              <a:rPr lang="fr-FR" sz="1800" dirty="0" smtClean="0">
                <a:latin typeface="Garamond" charset="0"/>
                <a:ea typeface="Garamond" charset="0"/>
                <a:cs typeface="Garamond" charset="0"/>
              </a:rPr>
              <a:t>par le nombre </a:t>
            </a:r>
            <a:r>
              <a:rPr lang="fr-FR" sz="1800" dirty="0">
                <a:latin typeface="Garamond" charset="0"/>
                <a:ea typeface="Garamond" charset="0"/>
                <a:cs typeface="Garamond" charset="0"/>
              </a:rPr>
              <a:t>de sièges obtenus </a:t>
            </a:r>
            <a:r>
              <a:rPr lang="fr-FR" sz="1800" dirty="0" smtClean="0">
                <a:latin typeface="Garamond" charset="0"/>
                <a:ea typeface="Garamond" charset="0"/>
                <a:cs typeface="Garamond" charset="0"/>
              </a:rPr>
              <a:t>en ajoutant un </a:t>
            </a:r>
            <a:r>
              <a:rPr lang="fr-FR" sz="1800" dirty="0">
                <a:latin typeface="Garamond" charset="0"/>
                <a:ea typeface="Garamond" charset="0"/>
                <a:cs typeface="Garamond" charset="0"/>
              </a:rPr>
              <a:t>siège fictif</a:t>
            </a:r>
            <a:r>
              <a:rPr lang="fr-FR" sz="1800" dirty="0" smtClean="0">
                <a:latin typeface="Garamond" charset="0"/>
                <a:ea typeface="Garamond" charset="0"/>
                <a:cs typeface="Garamond" charset="0"/>
              </a:rPr>
              <a:t>. Et </a:t>
            </a:r>
            <a:r>
              <a:rPr lang="fr-FR" sz="1800" dirty="0">
                <a:latin typeface="Garamond" charset="0"/>
                <a:ea typeface="Garamond" charset="0"/>
                <a:cs typeface="Garamond" charset="0"/>
              </a:rPr>
              <a:t>d’attribuer ce siège à la liste ayant obtenu le rapport le plus élevé. Cette méthode se reproduit autant de fois qu’il reste de sièges à répartir</a:t>
            </a:r>
            <a:r>
              <a:rPr lang="fr-FR" sz="1800" dirty="0" smtClean="0">
                <a:latin typeface="Garamond" charset="0"/>
                <a:ea typeface="Garamond" charset="0"/>
                <a:cs typeface="Garamond" charset="0"/>
              </a:rPr>
              <a:t>. </a:t>
            </a:r>
            <a:endParaRPr lang="fr-FR" sz="1800" dirty="0">
              <a:latin typeface="Garamond" charset="0"/>
              <a:ea typeface="Garamond" charset="0"/>
              <a:cs typeface="Garamond" charset="0"/>
            </a:endParaRPr>
          </a:p>
          <a:p>
            <a:pPr>
              <a:buFont typeface="Wingdings" charset="2"/>
              <a:buChar char="Ø"/>
            </a:pPr>
            <a:r>
              <a:rPr lang="fr-FR" sz="1800" dirty="0">
                <a:latin typeface="Garamond" charset="0"/>
                <a:ea typeface="Garamond" charset="0"/>
                <a:cs typeface="Garamond" charset="0"/>
              </a:rPr>
              <a:t>  </a:t>
            </a:r>
            <a:r>
              <a:rPr lang="fr-FR" sz="1800" u="sng" dirty="0" smtClean="0">
                <a:latin typeface="Garamond" charset="0"/>
                <a:ea typeface="Garamond" charset="0"/>
                <a:cs typeface="Garamond" charset="0"/>
              </a:rPr>
              <a:t>La </a:t>
            </a:r>
            <a:r>
              <a:rPr lang="fr-FR" sz="1800" u="sng" dirty="0">
                <a:latin typeface="Garamond" charset="0"/>
                <a:ea typeface="Garamond" charset="0"/>
                <a:cs typeface="Garamond" charset="0"/>
              </a:rPr>
              <a:t>représentation proportionnelle avec répartition des restes au plus fort reste</a:t>
            </a:r>
            <a:r>
              <a:rPr lang="fr-FR" sz="1800" dirty="0">
                <a:latin typeface="Garamond" charset="0"/>
                <a:ea typeface="Garamond" charset="0"/>
                <a:cs typeface="Garamond" charset="0"/>
              </a:rPr>
              <a:t> : les sièges à pourvoir sont attribués aux listes totalisant le plus grand nombre de suffrages non représentés</a:t>
            </a:r>
            <a:r>
              <a:rPr lang="fr-FR" sz="1800" dirty="0" smtClean="0">
                <a:latin typeface="Garamond" charset="0"/>
                <a:ea typeface="Garamond" charset="0"/>
                <a:cs typeface="Garamond" charset="0"/>
              </a:rPr>
              <a:t>. </a:t>
            </a:r>
          </a:p>
          <a:p>
            <a:pPr>
              <a:buFont typeface="Wingdings" charset="2"/>
              <a:buChar char="Ø"/>
            </a:pPr>
            <a:r>
              <a:rPr lang="fr-FR" sz="1800" dirty="0" smtClean="0">
                <a:latin typeface="Garamond" charset="0"/>
                <a:ea typeface="Garamond" charset="0"/>
                <a:cs typeface="Garamond" charset="0"/>
              </a:rPr>
              <a:t> </a:t>
            </a:r>
            <a:r>
              <a:rPr lang="fr-FR" sz="1800" u="sng" dirty="0" smtClean="0">
                <a:latin typeface="Garamond" charset="0"/>
                <a:ea typeface="Garamond" charset="0"/>
                <a:cs typeface="Garamond" charset="0"/>
              </a:rPr>
              <a:t>Méthode de la plus forte liste </a:t>
            </a:r>
            <a:r>
              <a:rPr lang="fr-FR" sz="1800" dirty="0" smtClean="0">
                <a:latin typeface="Garamond" charset="0"/>
                <a:ea typeface="Garamond" charset="0"/>
                <a:cs typeface="Garamond" charset="0"/>
              </a:rPr>
              <a:t>: les sièges vacants sont attribués à la liste arrivée en tête</a:t>
            </a:r>
            <a:endParaRPr lang="fr-FR" sz="1800" dirty="0">
              <a:latin typeface="Garamond" charset="0"/>
              <a:ea typeface="Garamond" charset="0"/>
              <a:cs typeface="Garamond" charset="0"/>
            </a:endParaRPr>
          </a:p>
          <a:p>
            <a:pPr lvl="0"/>
            <a:r>
              <a:rPr lang="fr-FR" sz="1800" dirty="0" smtClean="0">
                <a:latin typeface="Garamond" charset="0"/>
                <a:ea typeface="Garamond" charset="0"/>
                <a:cs typeface="Garamond" charset="0"/>
              </a:rPr>
              <a:t>- </a:t>
            </a:r>
            <a:r>
              <a:rPr lang="fr-FR" sz="1800" u="sng" dirty="0">
                <a:latin typeface="Garamond" charset="0"/>
                <a:ea typeface="Garamond" charset="0"/>
                <a:cs typeface="Garamond" charset="0"/>
              </a:rPr>
              <a:t>Système d’</a:t>
            </a:r>
            <a:r>
              <a:rPr lang="fr-FR" sz="1800" u="sng" dirty="0" err="1">
                <a:latin typeface="Garamond" charset="0"/>
                <a:ea typeface="Garamond" charset="0"/>
                <a:cs typeface="Garamond" charset="0"/>
              </a:rPr>
              <a:t>Hondt</a:t>
            </a:r>
            <a:r>
              <a:rPr lang="fr-FR" sz="1800" u="sng" dirty="0">
                <a:latin typeface="Garamond" charset="0"/>
                <a:ea typeface="Garamond" charset="0"/>
                <a:cs typeface="Garamond" charset="0"/>
              </a:rPr>
              <a:t> </a:t>
            </a:r>
            <a:r>
              <a:rPr lang="fr-FR" sz="1800" dirty="0">
                <a:latin typeface="Garamond" charset="0"/>
                <a:ea typeface="Garamond" charset="0"/>
                <a:cs typeface="Garamond" charset="0"/>
              </a:rPr>
              <a:t>: il s’agit de diviser le nombre de voix obtenues par chaque liste successivement par 1, 2, 3, </a:t>
            </a:r>
            <a:r>
              <a:rPr lang="fr-FR" sz="1800" dirty="0" err="1">
                <a:latin typeface="Garamond" charset="0"/>
                <a:ea typeface="Garamond" charset="0"/>
                <a:cs typeface="Garamond" charset="0"/>
              </a:rPr>
              <a:t>etc</a:t>
            </a:r>
            <a:r>
              <a:rPr lang="fr-FR" sz="1800" dirty="0">
                <a:latin typeface="Garamond" charset="0"/>
                <a:ea typeface="Garamond" charset="0"/>
                <a:cs typeface="Garamond" charset="0"/>
              </a:rPr>
              <a:t> en fonction du nombre de sièges à pourvoir</a:t>
            </a:r>
          </a:p>
          <a:p>
            <a:endParaRPr lang="fr-FR" dirty="0">
              <a:latin typeface="Garamond" charset="0"/>
              <a:ea typeface="Garamond" charset="0"/>
              <a:cs typeface="Garamond" charset="0"/>
            </a:endParaRPr>
          </a:p>
          <a:p>
            <a:endParaRPr lang="fr-FR" dirty="0">
              <a:latin typeface="Garamond" charset="0"/>
              <a:ea typeface="Garamond" charset="0"/>
              <a:cs typeface="Garamond" charset="0"/>
            </a:endParaRPr>
          </a:p>
        </p:txBody>
      </p:sp>
    </p:spTree>
    <p:extLst>
      <p:ext uri="{BB962C8B-B14F-4D97-AF65-F5344CB8AC3E}">
        <p14:creationId xmlns:p14="http://schemas.microsoft.com/office/powerpoint/2010/main" val="19116213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a:latin typeface="Garamond" charset="0"/>
                <a:ea typeface="Garamond" charset="0"/>
                <a:cs typeface="Garamond" charset="0"/>
              </a:rPr>
              <a:t>Les modes de </a:t>
            </a:r>
            <a:r>
              <a:rPr lang="fr-FR" b="1" dirty="0" smtClean="0">
                <a:latin typeface="Garamond" charset="0"/>
                <a:ea typeface="Garamond" charset="0"/>
                <a:cs typeface="Garamond" charset="0"/>
              </a:rPr>
              <a:t>scrutin: la présidentielle et les sénatoriales</a:t>
            </a:r>
            <a:endParaRPr lang="fr-FR" dirty="0"/>
          </a:p>
        </p:txBody>
      </p:sp>
      <p:sp>
        <p:nvSpPr>
          <p:cNvPr id="3" name="Espace réservé du contenu 2"/>
          <p:cNvSpPr>
            <a:spLocks noGrp="1"/>
          </p:cNvSpPr>
          <p:nvPr>
            <p:ph idx="1"/>
          </p:nvPr>
        </p:nvSpPr>
        <p:spPr/>
        <p:txBody>
          <a:bodyPr>
            <a:normAutofit fontScale="77500" lnSpcReduction="20000"/>
          </a:bodyPr>
          <a:lstStyle/>
          <a:p>
            <a:r>
              <a:rPr lang="fr-FR" sz="2100" b="1" dirty="0" smtClean="0">
                <a:latin typeface="Garamond" charset="0"/>
                <a:ea typeface="Garamond" charset="0"/>
                <a:cs typeface="Garamond" charset="0"/>
              </a:rPr>
              <a:t>Président de la République</a:t>
            </a:r>
          </a:p>
          <a:p>
            <a:r>
              <a:rPr lang="fr-FR" sz="2100" dirty="0" smtClean="0">
                <a:latin typeface="Garamond" charset="0"/>
                <a:ea typeface="Garamond" charset="0"/>
                <a:cs typeface="Garamond" charset="0"/>
              </a:rPr>
              <a:t>- scrutin uninominal majoritaire, une seule et unique circonscription</a:t>
            </a:r>
          </a:p>
          <a:p>
            <a:r>
              <a:rPr lang="fr-FR" sz="2100" dirty="0" smtClean="0">
                <a:latin typeface="Garamond" charset="0"/>
                <a:ea typeface="Garamond" charset="0"/>
                <a:cs typeface="Garamond" charset="0"/>
              </a:rPr>
              <a:t>- Election </a:t>
            </a:r>
            <a:r>
              <a:rPr lang="fr-FR" sz="2100" b="1" dirty="0" smtClean="0">
                <a:latin typeface="Garamond" charset="0"/>
                <a:ea typeface="Garamond" charset="0"/>
                <a:cs typeface="Garamond" charset="0"/>
              </a:rPr>
              <a:t>au 1</a:t>
            </a:r>
            <a:r>
              <a:rPr lang="fr-FR" sz="2100" b="1" baseline="30000" dirty="0" smtClean="0">
                <a:latin typeface="Garamond" charset="0"/>
                <a:ea typeface="Garamond" charset="0"/>
                <a:cs typeface="Garamond" charset="0"/>
              </a:rPr>
              <a:t>er</a:t>
            </a:r>
            <a:r>
              <a:rPr lang="fr-FR" sz="2100" b="1" dirty="0" smtClean="0">
                <a:latin typeface="Garamond" charset="0"/>
                <a:ea typeface="Garamond" charset="0"/>
                <a:cs typeface="Garamond" charset="0"/>
              </a:rPr>
              <a:t> tour </a:t>
            </a:r>
            <a:r>
              <a:rPr lang="fr-FR" sz="2100" dirty="0" smtClean="0">
                <a:latin typeface="Garamond" charset="0"/>
                <a:ea typeface="Garamond" charset="0"/>
                <a:cs typeface="Garamond" charset="0"/>
              </a:rPr>
              <a:t>si MA des suffrages exprimés ; A défaut, sont qualifiés pour le deuxième tour, les deux candidats arrivés en tête</a:t>
            </a:r>
          </a:p>
          <a:p>
            <a:r>
              <a:rPr lang="fr-FR" sz="2100" dirty="0" smtClean="0">
                <a:latin typeface="Garamond" charset="0"/>
                <a:ea typeface="Garamond" charset="0"/>
                <a:cs typeface="Garamond" charset="0"/>
              </a:rPr>
              <a:t>- Election </a:t>
            </a:r>
            <a:r>
              <a:rPr lang="fr-FR" sz="2100" b="1" dirty="0" smtClean="0">
                <a:latin typeface="Garamond" charset="0"/>
                <a:ea typeface="Garamond" charset="0"/>
                <a:cs typeface="Garamond" charset="0"/>
              </a:rPr>
              <a:t>au 2</a:t>
            </a:r>
            <a:r>
              <a:rPr lang="fr-FR" sz="2100" b="1" baseline="30000" dirty="0" smtClean="0">
                <a:latin typeface="Garamond" charset="0"/>
                <a:ea typeface="Garamond" charset="0"/>
                <a:cs typeface="Garamond" charset="0"/>
              </a:rPr>
              <a:t>ème</a:t>
            </a:r>
            <a:r>
              <a:rPr lang="fr-FR" sz="2100" b="1" dirty="0" smtClean="0">
                <a:latin typeface="Garamond" charset="0"/>
                <a:ea typeface="Garamond" charset="0"/>
                <a:cs typeface="Garamond" charset="0"/>
              </a:rPr>
              <a:t> tour </a:t>
            </a:r>
            <a:r>
              <a:rPr lang="fr-FR" sz="2100" dirty="0" smtClean="0">
                <a:latin typeface="Garamond" charset="0"/>
                <a:ea typeface="Garamond" charset="0"/>
                <a:cs typeface="Garamond" charset="0"/>
              </a:rPr>
              <a:t>si MA ou MR</a:t>
            </a:r>
          </a:p>
          <a:p>
            <a:endParaRPr lang="fr-FR" sz="2100" b="1" dirty="0">
              <a:solidFill>
                <a:srgbClr val="3C3C3C"/>
              </a:solidFill>
              <a:latin typeface="Garamond" charset="0"/>
              <a:ea typeface="Garamond" charset="0"/>
              <a:cs typeface="Garamond" charset="0"/>
            </a:endParaRPr>
          </a:p>
          <a:p>
            <a:r>
              <a:rPr lang="fr-FR" sz="2100" b="1" dirty="0" smtClean="0">
                <a:solidFill>
                  <a:srgbClr val="3C3C3C"/>
                </a:solidFill>
                <a:latin typeface="Garamond" charset="0"/>
                <a:ea typeface="Garamond" charset="0"/>
                <a:cs typeface="Garamond" charset="0"/>
              </a:rPr>
              <a:t>Sénateurs</a:t>
            </a:r>
            <a:r>
              <a:rPr lang="fr-FR" sz="2100" b="1" dirty="0">
                <a:solidFill>
                  <a:srgbClr val="3C3C3C"/>
                </a:solidFill>
                <a:latin typeface="Garamond" charset="0"/>
                <a:ea typeface="Garamond" charset="0"/>
                <a:cs typeface="Garamond" charset="0"/>
              </a:rPr>
              <a:t> : </a:t>
            </a:r>
            <a:r>
              <a:rPr lang="fr-FR" sz="2100" dirty="0">
                <a:solidFill>
                  <a:srgbClr val="000000"/>
                </a:solidFill>
                <a:latin typeface="Garamond" charset="0"/>
                <a:ea typeface="Garamond" charset="0"/>
                <a:cs typeface="Garamond" charset="0"/>
              </a:rPr>
              <a:t>348 sénateurs, 98 </a:t>
            </a:r>
            <a:r>
              <a:rPr lang="fr-FR" sz="2100" dirty="0" smtClean="0">
                <a:solidFill>
                  <a:srgbClr val="000000"/>
                </a:solidFill>
                <a:latin typeface="Garamond" charset="0"/>
                <a:ea typeface="Garamond" charset="0"/>
                <a:cs typeface="Garamond" charset="0"/>
              </a:rPr>
              <a:t>départements</a:t>
            </a:r>
            <a:r>
              <a:rPr lang="fr-FR" sz="2100" dirty="0">
                <a:solidFill>
                  <a:srgbClr val="000000"/>
                </a:solidFill>
                <a:latin typeface="Garamond" charset="0"/>
                <a:ea typeface="Garamond" charset="0"/>
                <a:cs typeface="Garamond" charset="0"/>
              </a:rPr>
              <a:t> </a:t>
            </a:r>
            <a:endParaRPr lang="fr-FR" sz="2100" dirty="0">
              <a:latin typeface="Garamond" charset="0"/>
              <a:ea typeface="Garamond" charset="0"/>
              <a:cs typeface="Garamond" charset="0"/>
            </a:endParaRPr>
          </a:p>
          <a:p>
            <a:pPr>
              <a:spcAft>
                <a:spcPts val="0"/>
              </a:spcAft>
            </a:pPr>
            <a:r>
              <a:rPr lang="fr-FR" sz="2100" dirty="0">
                <a:solidFill>
                  <a:srgbClr val="000000"/>
                </a:solidFill>
                <a:latin typeface="Garamond" charset="0"/>
                <a:ea typeface="Garamond" charset="0"/>
                <a:cs typeface="Garamond" charset="0"/>
              </a:rPr>
              <a:t>-  vote obligatoire, à défaut, sanction par le truchement d’une amende de 100 </a:t>
            </a:r>
            <a:r>
              <a:rPr lang="fr-FR" sz="2100" dirty="0" smtClean="0">
                <a:solidFill>
                  <a:srgbClr val="000000"/>
                </a:solidFill>
                <a:latin typeface="Garamond" charset="0"/>
                <a:ea typeface="Garamond" charset="0"/>
                <a:cs typeface="Garamond" charset="0"/>
              </a:rPr>
              <a:t>euros </a:t>
            </a:r>
            <a:r>
              <a:rPr lang="fr-FR" sz="2100" dirty="0">
                <a:solidFill>
                  <a:srgbClr val="000000"/>
                </a:solidFill>
                <a:latin typeface="Garamond" charset="0"/>
                <a:ea typeface="Garamond" charset="0"/>
                <a:cs typeface="Garamond" charset="0"/>
              </a:rPr>
              <a:t>(</a:t>
            </a:r>
            <a:r>
              <a:rPr lang="fr-FR" sz="2100" b="1" dirty="0">
                <a:latin typeface="Garamond" charset="0"/>
                <a:ea typeface="Garamond" charset="0"/>
                <a:cs typeface="Garamond" charset="0"/>
              </a:rPr>
              <a:t>Article L318 du code électoral)</a:t>
            </a:r>
            <a:endParaRPr lang="fr-FR" sz="2100" dirty="0">
              <a:latin typeface="Garamond" charset="0"/>
              <a:ea typeface="Garamond" charset="0"/>
              <a:cs typeface="Garamond" charset="0"/>
            </a:endParaRPr>
          </a:p>
          <a:p>
            <a:pPr>
              <a:spcAft>
                <a:spcPts val="0"/>
              </a:spcAft>
            </a:pPr>
            <a:r>
              <a:rPr lang="fr-FR" sz="2100" dirty="0">
                <a:solidFill>
                  <a:srgbClr val="000000"/>
                </a:solidFill>
                <a:latin typeface="Garamond" charset="0"/>
                <a:ea typeface="Garamond" charset="0"/>
                <a:cs typeface="Garamond" charset="0"/>
              </a:rPr>
              <a:t>-  mode de scrutin varie selon le nombre de sièges à pourvoir dans le département : </a:t>
            </a:r>
            <a:endParaRPr lang="fr-FR" sz="2100" dirty="0">
              <a:latin typeface="Garamond" charset="0"/>
              <a:ea typeface="Garamond" charset="0"/>
              <a:cs typeface="Garamond" charset="0"/>
            </a:endParaRPr>
          </a:p>
          <a:p>
            <a:pPr>
              <a:spcAft>
                <a:spcPts val="0"/>
              </a:spcAft>
            </a:pPr>
            <a:r>
              <a:rPr lang="fr-FR" sz="2100" u="sng" dirty="0">
                <a:solidFill>
                  <a:srgbClr val="000000"/>
                </a:solidFill>
                <a:latin typeface="Garamond" charset="0"/>
                <a:ea typeface="Garamond" charset="0"/>
                <a:cs typeface="Garamond" charset="0"/>
              </a:rPr>
              <a:t>Si 3 sièges ou moins à pourvoir </a:t>
            </a:r>
            <a:r>
              <a:rPr lang="fr-FR" sz="2100" dirty="0">
                <a:solidFill>
                  <a:srgbClr val="000000"/>
                </a:solidFill>
                <a:latin typeface="Garamond" charset="0"/>
                <a:ea typeface="Garamond" charset="0"/>
                <a:cs typeface="Garamond" charset="0"/>
              </a:rPr>
              <a:t>: SM plurinominal à deux tours; les candidatures peuvent être isolées;  possible panachage et le décompte se fait par nom </a:t>
            </a:r>
            <a:r>
              <a:rPr lang="fr-FR" sz="2100" dirty="0" smtClean="0">
                <a:solidFill>
                  <a:srgbClr val="000000"/>
                </a:solidFill>
                <a:latin typeface="Garamond" charset="0"/>
                <a:ea typeface="Garamond" charset="0"/>
                <a:cs typeface="Garamond" charset="0"/>
              </a:rPr>
              <a:t>;</a:t>
            </a:r>
            <a:endParaRPr lang="fr-FR" sz="2100" dirty="0">
              <a:latin typeface="Garamond" charset="0"/>
              <a:ea typeface="Garamond" charset="0"/>
              <a:cs typeface="Garamond" charset="0"/>
            </a:endParaRPr>
          </a:p>
          <a:p>
            <a:pPr>
              <a:spcAft>
                <a:spcPts val="0"/>
              </a:spcAft>
            </a:pPr>
            <a:r>
              <a:rPr lang="fr-FR" sz="2100" u="sng" dirty="0">
                <a:solidFill>
                  <a:srgbClr val="000000"/>
                </a:solidFill>
                <a:latin typeface="Garamond" charset="0"/>
                <a:ea typeface="Garamond" charset="0"/>
                <a:cs typeface="Garamond" charset="0"/>
              </a:rPr>
              <a:t>Si 4 sièges et plus</a:t>
            </a:r>
            <a:r>
              <a:rPr lang="fr-FR" sz="2100" dirty="0">
                <a:solidFill>
                  <a:srgbClr val="000000"/>
                </a:solidFill>
                <a:latin typeface="Garamond" charset="0"/>
                <a:ea typeface="Garamond" charset="0"/>
                <a:cs typeface="Garamond" charset="0"/>
              </a:rPr>
              <a:t>, SP selon le système de la répartition des sièges à la plus forte moyenne</a:t>
            </a:r>
            <a:endParaRPr lang="fr-FR" sz="2100" dirty="0">
              <a:latin typeface="Garamond" charset="0"/>
              <a:ea typeface="Garamond" charset="0"/>
              <a:cs typeface="Garamond" charset="0"/>
            </a:endParaRPr>
          </a:p>
          <a:p>
            <a:pPr>
              <a:spcAft>
                <a:spcPts val="0"/>
              </a:spcAft>
            </a:pPr>
            <a:r>
              <a:rPr lang="fr-FR" sz="2100" dirty="0">
                <a:solidFill>
                  <a:srgbClr val="3C3C3C"/>
                </a:solidFill>
                <a:latin typeface="Garamond" charset="0"/>
                <a:ea typeface="Garamond" charset="0"/>
                <a:cs typeface="Garamond" charset="0"/>
              </a:rPr>
              <a:t> </a:t>
            </a:r>
            <a:endParaRPr lang="fr-FR" sz="2100" dirty="0">
              <a:latin typeface="Garamond" charset="0"/>
              <a:ea typeface="Garamond" charset="0"/>
              <a:cs typeface="Garamond" charset="0"/>
            </a:endParaRPr>
          </a:p>
          <a:p>
            <a:endParaRPr lang="fr-FR" sz="1800" dirty="0">
              <a:latin typeface="Garamond" charset="0"/>
              <a:ea typeface="Garamond" charset="0"/>
              <a:cs typeface="Garamond" charset="0"/>
            </a:endParaRPr>
          </a:p>
        </p:txBody>
      </p:sp>
    </p:spTree>
    <p:extLst>
      <p:ext uri="{BB962C8B-B14F-4D97-AF65-F5344CB8AC3E}">
        <p14:creationId xmlns:p14="http://schemas.microsoft.com/office/powerpoint/2010/main" val="1253882448"/>
      </p:ext>
    </p:extLst>
  </p:cSld>
  <p:clrMapOvr>
    <a:masterClrMapping/>
  </p:clrMapOvr>
</p:sld>
</file>

<file path=ppt/theme/theme1.xml><?xml version="1.0" encoding="utf-8"?>
<a:theme xmlns:a="http://schemas.openxmlformats.org/drawingml/2006/main" name="Rétrospection">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xmlns="" name="Modes de scrutin" id="{0A228F74-5C8C-9A43-816A-4C835CD51066}" vid="{2A3E4CED-285B-8143-B335-B4B88D629D91}"/>
    </a:ext>
  </a:extLst>
</a:theme>
</file>

<file path=ppt/theme/theme2.xml><?xml version="1.0" encoding="utf-8"?>
<a:theme xmlns:a="http://schemas.openxmlformats.org/drawingml/2006/main" name="Thème Office">
  <a:themeElements>
    <a:clrScheme name="Bureau">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Bureau">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Modes de scrutin</Template>
  <TotalTime>439</TotalTime>
  <Words>517</Words>
  <Application>Microsoft Office PowerPoint</Application>
  <PresentationFormat>Personnalisé</PresentationFormat>
  <Paragraphs>151</Paragraphs>
  <Slides>14</Slides>
  <Notes>1</Notes>
  <HiddenSlides>0</HiddenSlides>
  <MMClips>0</MMClips>
  <ScaleCrop>false</ScaleCrop>
  <HeadingPairs>
    <vt:vector size="4" baseType="variant">
      <vt:variant>
        <vt:lpstr>Thème</vt:lpstr>
      </vt:variant>
      <vt:variant>
        <vt:i4>1</vt:i4>
      </vt:variant>
      <vt:variant>
        <vt:lpstr>Titres des diapositives</vt:lpstr>
      </vt:variant>
      <vt:variant>
        <vt:i4>14</vt:i4>
      </vt:variant>
    </vt:vector>
  </HeadingPairs>
  <TitlesOfParts>
    <vt:vector size="15" baseType="lpstr">
      <vt:lpstr>Rétrospection</vt:lpstr>
      <vt:lpstr>Les modes de scrutin</vt:lpstr>
      <vt:lpstr>Définitions</vt:lpstr>
      <vt:lpstr>Caractéristiques  </vt:lpstr>
      <vt:lpstr>Le Scrutin Majoritaire</vt:lpstr>
      <vt:lpstr>La représentation proportionnelle</vt:lpstr>
      <vt:lpstr>Proportionnelle intégrale ou approchée</vt:lpstr>
      <vt:lpstr>Proportionnelle : le quotient électoral</vt:lpstr>
      <vt:lpstr>Proportionnelle: + forte moyenne, + fort reste, + plus forte liste</vt:lpstr>
      <vt:lpstr>Les modes de scrutin: la présidentielle et les sénatoriales</vt:lpstr>
      <vt:lpstr>Les modes de scrutin : les législatives et les européennes</vt:lpstr>
      <vt:lpstr>Les modes de scrutin départemental</vt:lpstr>
      <vt:lpstr>Les modes de scrutin : les régionales</vt:lpstr>
      <vt:lpstr>Les modes de scrutin : les municipales </vt:lpstr>
      <vt:lpstr>Les modes de scrutin : Assemblée de Corse, les OM</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 Modes de Scrutin</dc:title>
  <dc:creator>Jean-Noël Guérini</dc:creator>
  <cp:lastModifiedBy>COTTIN Stephane</cp:lastModifiedBy>
  <cp:revision>45</cp:revision>
  <dcterms:created xsi:type="dcterms:W3CDTF">2016-10-26T14:53:11Z</dcterms:created>
  <dcterms:modified xsi:type="dcterms:W3CDTF">2016-10-31T07:42:49Z</dcterms:modified>
</cp:coreProperties>
</file>