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56" r:id="rId2"/>
    <p:sldId id="258" r:id="rId3"/>
    <p:sldId id="257" r:id="rId4"/>
    <p:sldId id="259" r:id="rId5"/>
    <p:sldId id="260" r:id="rId6"/>
    <p:sldId id="261" r:id="rId7"/>
    <p:sldId id="269" r:id="rId8"/>
    <p:sldId id="270" r:id="rId9"/>
    <p:sldId id="271" r:id="rId10"/>
    <p:sldId id="272" r:id="rId11"/>
    <p:sldId id="273" r:id="rId12"/>
    <p:sldId id="263" r:id="rId13"/>
    <p:sldId id="265" r:id="rId14"/>
    <p:sldId id="267" r:id="rId15"/>
    <p:sldId id="266"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94FF"/>
    <a:srgbClr val="B4E4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20" autoAdjust="0"/>
  </p:normalViewPr>
  <p:slideViewPr>
    <p:cSldViewPr>
      <p:cViewPr varScale="1">
        <p:scale>
          <a:sx n="59" d="100"/>
          <a:sy n="59" d="100"/>
        </p:scale>
        <p:origin x="-1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631E3-8DFE-43AA-9364-EAC3769F1E07}" type="datetimeFigureOut">
              <a:rPr lang="fr-FR" smtClean="0"/>
              <a:pPr/>
              <a:t>11/12/2011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1BBDC-5E6A-4B41-8E0B-52527869FE7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421BBDC-5E6A-4B41-8E0B-52527869FE7D}"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8E68AE1-A70F-47C4-A5A6-C4385150BB9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E68AE1-A70F-47C4-A5A6-C4385150BB9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8" name="Espace réservé du numéro de diapositive 7"/>
          <p:cNvSpPr>
            <a:spLocks noGrp="1"/>
          </p:cNvSpPr>
          <p:nvPr>
            <p:ph type="sldNum" sz="quarter" idx="11"/>
          </p:nvPr>
        </p:nvSpPr>
        <p:spPr/>
        <p:txBody>
          <a:bodyPr/>
          <a:lstStyle/>
          <a:p>
            <a:fld id="{78E68AE1-A70F-47C4-A5A6-C4385150BB92}"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2D931EB-0CCF-4F85-8D8D-8C81ED3C8D66}" type="datetimeFigureOut">
              <a:rPr lang="fr-FR" smtClean="0"/>
              <a:pPr/>
              <a:t>11/12/2011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78E68AE1-A70F-47C4-A5A6-C4385150BB9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A2D931EB-0CCF-4F85-8D8D-8C81ED3C8D66}" type="datetimeFigureOut">
              <a:rPr lang="fr-FR" smtClean="0"/>
              <a:pPr/>
              <a:t>11/12/2011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E68AE1-A70F-47C4-A5A6-C4385150BB9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D931EB-0CCF-4F85-8D8D-8C81ED3C8D66}" type="datetimeFigureOut">
              <a:rPr lang="fr-FR" smtClean="0"/>
              <a:pPr/>
              <a:t>11/12/2011</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8E68AE1-A70F-47C4-A5A6-C4385150BB92}"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19472"/>
            <a:ext cx="7772400" cy="4680520"/>
          </a:xfrm>
          <a:ln>
            <a:noFill/>
          </a:ln>
        </p:spPr>
        <p:txBody>
          <a:bodyPr>
            <a:normAutofit fontScale="90000"/>
          </a:bodyPr>
          <a:lstStyle/>
          <a:p>
            <a:pPr algn="ctr"/>
            <a:r>
              <a:rPr lang="fr-FR" b="1" dirty="0" smtClean="0">
                <a:solidFill>
                  <a:srgbClr val="FF0000"/>
                </a:solidFill>
              </a:rPr>
              <a:t/>
            </a:r>
            <a:br>
              <a:rPr lang="fr-FR" b="1" dirty="0" smtClean="0">
                <a:solidFill>
                  <a:srgbClr val="FF0000"/>
                </a:solidFill>
              </a:rPr>
            </a:br>
            <a:r>
              <a:rPr lang="fr-FR" dirty="0" smtClean="0">
                <a:solidFill>
                  <a:srgbClr val="FF0000"/>
                </a:solidFill>
              </a:rPr>
              <a:t/>
            </a:r>
            <a:br>
              <a:rPr lang="fr-FR" dirty="0" smtClean="0">
                <a:solidFill>
                  <a:srgbClr val="FF0000"/>
                </a:solidFill>
              </a:rPr>
            </a:br>
            <a:r>
              <a:rPr lang="fr-FR" dirty="0" smtClean="0">
                <a:solidFill>
                  <a:srgbClr val="FF0000"/>
                </a:solidFill>
              </a:rPr>
              <a:t/>
            </a:r>
            <a:br>
              <a:rPr lang="fr-FR" dirty="0" smtClean="0">
                <a:solidFill>
                  <a:srgbClr val="FF0000"/>
                </a:solidFill>
              </a:rPr>
            </a:br>
            <a:r>
              <a:rPr lang="fr-FR" dirty="0" smtClean="0">
                <a:solidFill>
                  <a:srgbClr val="FF0000"/>
                </a:solidFill>
                <a:latin typeface="AngsanaUPC" pitchFamily="18" charset="-34"/>
                <a:cs typeface="AngsanaUPC" pitchFamily="18" charset="-34"/>
              </a:rPr>
              <a:t/>
            </a:r>
            <a:br>
              <a:rPr lang="fr-FR" dirty="0" smtClean="0">
                <a:solidFill>
                  <a:srgbClr val="FF0000"/>
                </a:solidFill>
                <a:latin typeface="AngsanaUPC" pitchFamily="18" charset="-34"/>
                <a:cs typeface="AngsanaUPC" pitchFamily="18" charset="-34"/>
              </a:rPr>
            </a:br>
            <a:r>
              <a:rPr lang="fr-FR" dirty="0" smtClean="0">
                <a:ln w="5000" cmpd="sng">
                  <a:noFill/>
                  <a:prstDash val="solid"/>
                </a:ln>
                <a:solidFill>
                  <a:srgbClr val="FF0000"/>
                </a:solidFill>
                <a:latin typeface="AngsanaUPC" pitchFamily="18" charset="-34"/>
                <a:cs typeface="AngsanaUPC" pitchFamily="18" charset="-34"/>
              </a:rPr>
              <a:t/>
            </a:r>
            <a:br>
              <a:rPr lang="fr-FR" dirty="0" smtClean="0">
                <a:ln w="5000" cmpd="sng">
                  <a:noFill/>
                  <a:prstDash val="solid"/>
                </a:ln>
                <a:solidFill>
                  <a:srgbClr val="FF0000"/>
                </a:solidFill>
                <a:latin typeface="AngsanaUPC" pitchFamily="18" charset="-34"/>
                <a:cs typeface="AngsanaUPC" pitchFamily="18" charset="-34"/>
              </a:rPr>
            </a:br>
            <a:r>
              <a:rPr lang="fr-FR" dirty="0" smtClean="0">
                <a:ln w="5000" cmpd="sng">
                  <a:noFill/>
                  <a:prstDash val="solid"/>
                </a:ln>
                <a:solidFill>
                  <a:srgbClr val="FF0000"/>
                </a:solidFill>
                <a:latin typeface="AngsanaUPC" pitchFamily="18" charset="-34"/>
                <a:cs typeface="AngsanaUPC" pitchFamily="18" charset="-34"/>
              </a:rPr>
              <a:t/>
            </a:r>
            <a:br>
              <a:rPr lang="fr-FR" dirty="0" smtClean="0">
                <a:ln w="5000" cmpd="sng">
                  <a:noFill/>
                  <a:prstDash val="solid"/>
                </a:ln>
                <a:solidFill>
                  <a:srgbClr val="FF0000"/>
                </a:solidFill>
                <a:latin typeface="AngsanaUPC" pitchFamily="18" charset="-34"/>
                <a:cs typeface="AngsanaUPC" pitchFamily="18" charset="-34"/>
              </a:rPr>
            </a:br>
            <a:r>
              <a:rPr lang="fr-FR" sz="4400" b="1" dirty="0" smtClean="0">
                <a:ln w="5000" cmpd="sng">
                  <a:noFill/>
                  <a:prstDash val="solid"/>
                </a:ln>
                <a:solidFill>
                  <a:srgbClr val="FFFF00"/>
                </a:solidFill>
                <a:effectLst>
                  <a:glow rad="63500">
                    <a:schemeClr val="accent6">
                      <a:satMod val="175000"/>
                      <a:alpha val="40000"/>
                    </a:schemeClr>
                  </a:glow>
                  <a:outerShdw blurRad="38100" dist="38100" dir="2700000" algn="tl">
                    <a:srgbClr val="000000">
                      <a:alpha val="43137"/>
                    </a:srgbClr>
                  </a:outerShdw>
                </a:effectLst>
                <a:latin typeface="AngsanaUPC" pitchFamily="18" charset="-34"/>
                <a:cs typeface="AngsanaUPC" pitchFamily="18" charset="-34"/>
              </a:rPr>
              <a:t>« Petit aparté sur la parité »</a:t>
            </a:r>
            <a:endParaRPr lang="fr-FR" sz="4400" b="1" dirty="0">
              <a:ln w="5000" cmpd="sng">
                <a:noFill/>
                <a:prstDash val="solid"/>
              </a:ln>
              <a:solidFill>
                <a:srgbClr val="FFFF00"/>
              </a:solidFill>
              <a:effectLst>
                <a:glow rad="63500">
                  <a:schemeClr val="accent6">
                    <a:satMod val="175000"/>
                    <a:alpha val="40000"/>
                  </a:schemeClr>
                </a:glow>
                <a:outerShdw blurRad="38100" dist="38100" dir="2700000" algn="tl">
                  <a:srgbClr val="000000">
                    <a:alpha val="43137"/>
                  </a:srgbClr>
                </a:outerShdw>
              </a:effectLst>
              <a:latin typeface="AngsanaUPC" pitchFamily="18" charset="-34"/>
              <a:cs typeface="AngsanaUPC" pitchFamily="18" charset="-34"/>
            </a:endParaRPr>
          </a:p>
        </p:txBody>
      </p:sp>
      <p:sp>
        <p:nvSpPr>
          <p:cNvPr id="3" name="Sous-titre 2"/>
          <p:cNvSpPr>
            <a:spLocks noGrp="1"/>
          </p:cNvSpPr>
          <p:nvPr>
            <p:ph type="subTitle" idx="1"/>
          </p:nvPr>
        </p:nvSpPr>
        <p:spPr>
          <a:xfrm>
            <a:off x="395536" y="3886200"/>
            <a:ext cx="8568952" cy="2971800"/>
          </a:xfrm>
        </p:spPr>
        <p:txBody>
          <a:bodyPr>
            <a:normAutofit/>
          </a:bodyPr>
          <a:lstStyle/>
          <a:p>
            <a:pPr algn="ctr"/>
            <a:r>
              <a:rPr lang="fr-FR" sz="4000" b="1" dirty="0" smtClean="0">
                <a:solidFill>
                  <a:srgbClr val="FFFF00"/>
                </a:solidFill>
                <a:effectLst>
                  <a:outerShdw blurRad="38100" dist="38100" dir="2700000" algn="tl">
                    <a:srgbClr val="000000">
                      <a:alpha val="43137"/>
                    </a:srgbClr>
                  </a:outerShdw>
                </a:effectLst>
                <a:latin typeface="AngsanaUPC" pitchFamily="18" charset="-34"/>
                <a:ea typeface="+mj-ea"/>
                <a:cs typeface="AngsanaUPC" pitchFamily="18" charset="-34"/>
              </a:rPr>
              <a:t>Audrey </a:t>
            </a:r>
            <a:r>
              <a:rPr lang="fr-FR" sz="4000" b="1" dirty="0">
                <a:solidFill>
                  <a:srgbClr val="FFFF00"/>
                </a:solidFill>
                <a:effectLst>
                  <a:outerShdw blurRad="38100" dist="38100" dir="2700000" algn="tl">
                    <a:srgbClr val="000000">
                      <a:alpha val="43137"/>
                    </a:srgbClr>
                  </a:outerShdw>
                </a:effectLst>
                <a:latin typeface="AngsanaUPC" pitchFamily="18" charset="-34"/>
                <a:ea typeface="+mj-ea"/>
                <a:cs typeface="AngsanaUPC" pitchFamily="18" charset="-34"/>
              </a:rPr>
              <a:t>BRUN - Droit électoral - </a:t>
            </a:r>
            <a:r>
              <a:rPr lang="fr-FR" sz="4000" b="1" dirty="0" err="1">
                <a:solidFill>
                  <a:srgbClr val="FFFF00"/>
                </a:solidFill>
                <a:effectLst>
                  <a:outerShdw blurRad="38100" dist="38100" dir="2700000" algn="tl">
                    <a:srgbClr val="000000">
                      <a:alpha val="43137"/>
                    </a:srgbClr>
                  </a:outerShdw>
                </a:effectLst>
                <a:latin typeface="AngsanaUPC" pitchFamily="18" charset="-34"/>
                <a:ea typeface="+mj-ea"/>
                <a:cs typeface="AngsanaUPC" pitchFamily="18" charset="-34"/>
              </a:rPr>
              <a:t>S.Cottin</a:t>
            </a:r>
            <a:endParaRPr lang="fr-FR" sz="4000" b="1" dirty="0">
              <a:solidFill>
                <a:srgbClr val="FFFF00"/>
              </a:solidFill>
              <a:effectLst>
                <a:outerShdw blurRad="38100" dist="38100" dir="2700000" algn="tl">
                  <a:srgbClr val="000000">
                    <a:alpha val="43137"/>
                  </a:srgbClr>
                </a:outerShdw>
              </a:effectLst>
              <a:latin typeface="AngsanaUPC" pitchFamily="18" charset="-34"/>
              <a:ea typeface="+mj-ea"/>
              <a:cs typeface="AngsanaUPC"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3) Constat des lois sur la parité</a:t>
            </a:r>
            <a:r>
              <a:rPr lang="fr-FR" dirty="0" smtClean="0"/>
              <a:t>:</a:t>
            </a:r>
            <a:endParaRPr lang="fr-FR" dirty="0"/>
          </a:p>
        </p:txBody>
      </p:sp>
      <p:pic>
        <p:nvPicPr>
          <p:cNvPr id="4" name="Espace réservé du contenu 3" descr="P1.jpg"/>
          <p:cNvPicPr>
            <a:picLocks noGrp="1" noChangeAspect="1"/>
          </p:cNvPicPr>
          <p:nvPr>
            <p:ph idx="1"/>
          </p:nvPr>
        </p:nvPicPr>
        <p:blipFill>
          <a:blip r:embed="rId3" cstate="print"/>
          <a:stretch>
            <a:fillRect/>
          </a:stretch>
        </p:blipFill>
        <p:spPr>
          <a:xfrm>
            <a:off x="323528" y="1628800"/>
            <a:ext cx="8424936" cy="46085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P2.jpg"/>
          <p:cNvPicPr>
            <a:picLocks noGrp="1" noChangeAspect="1"/>
          </p:cNvPicPr>
          <p:nvPr>
            <p:ph idx="1"/>
          </p:nvPr>
        </p:nvPicPr>
        <p:blipFill>
          <a:blip r:embed="rId3" cstate="print"/>
          <a:stretch>
            <a:fillRect/>
          </a:stretch>
        </p:blipFill>
        <p:spPr>
          <a:xfrm>
            <a:off x="467544" y="188640"/>
            <a:ext cx="8352928" cy="3168352"/>
          </a:xfrm>
        </p:spPr>
      </p:pic>
      <p:pic>
        <p:nvPicPr>
          <p:cNvPr id="5" name="Image 4" descr="P3.jpg"/>
          <p:cNvPicPr>
            <a:picLocks noChangeAspect="1"/>
          </p:cNvPicPr>
          <p:nvPr/>
        </p:nvPicPr>
        <p:blipFill>
          <a:blip r:embed="rId4" cstate="print"/>
          <a:stretch>
            <a:fillRect/>
          </a:stretch>
        </p:blipFill>
        <p:spPr>
          <a:xfrm>
            <a:off x="467544" y="3573016"/>
            <a:ext cx="8424936" cy="32849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		</a:t>
            </a:r>
            <a:r>
              <a:rPr lang="fr-FR" sz="2400" b="1" u="sng" dirty="0" smtClean="0"/>
              <a:t>3) Les femmes: victimes collatérales de la 	 </a:t>
            </a:r>
            <a:r>
              <a:rPr lang="fr-FR" sz="2400" b="1" dirty="0" smtClean="0"/>
              <a:t>		</a:t>
            </a:r>
            <a:r>
              <a:rPr lang="fr-FR" sz="2400" b="1" u="sng" dirty="0" smtClean="0"/>
              <a:t>réforme des  Collectivités territoriales</a:t>
            </a:r>
          </a:p>
        </p:txBody>
      </p:sp>
      <p:sp>
        <p:nvSpPr>
          <p:cNvPr id="3" name="Espace réservé du contenu 2"/>
          <p:cNvSpPr>
            <a:spLocks noGrp="1"/>
          </p:cNvSpPr>
          <p:nvPr>
            <p:ph idx="1"/>
          </p:nvPr>
        </p:nvSpPr>
        <p:spPr/>
        <p:txBody>
          <a:bodyPr>
            <a:normAutofit lnSpcReduction="10000"/>
          </a:bodyPr>
          <a:lstStyle/>
          <a:p>
            <a:r>
              <a:rPr lang="fr-FR" sz="2000" dirty="0" smtClean="0">
                <a:solidFill>
                  <a:srgbClr val="FFFF00"/>
                </a:solidFill>
              </a:rPr>
              <a:t>les </a:t>
            </a:r>
            <a:r>
              <a:rPr lang="fr-FR" sz="2000" dirty="0">
                <a:solidFill>
                  <a:srgbClr val="FFFF00"/>
                </a:solidFill>
              </a:rPr>
              <a:t>conseillers territoriaux</a:t>
            </a:r>
            <a:r>
              <a:rPr lang="fr-FR" sz="2000" dirty="0"/>
              <a:t>, qui remplaceront en 2014 les conseillers généraux et régionaux, seront élus selon un scrutin uninominal à deux </a:t>
            </a:r>
            <a:r>
              <a:rPr lang="fr-FR" sz="2000" dirty="0" smtClean="0"/>
              <a:t>tours</a:t>
            </a:r>
          </a:p>
          <a:p>
            <a:pPr>
              <a:buNone/>
            </a:pPr>
            <a:endParaRPr lang="fr-FR" sz="2000" dirty="0" smtClean="0"/>
          </a:p>
          <a:p>
            <a:r>
              <a:rPr lang="fr-FR" sz="2000" dirty="0" smtClean="0">
                <a:solidFill>
                  <a:srgbClr val="FFFF00"/>
                </a:solidFill>
              </a:rPr>
              <a:t>obstacle</a:t>
            </a:r>
            <a:r>
              <a:rPr lang="fr-FR" sz="2000" dirty="0" smtClean="0"/>
              <a:t> </a:t>
            </a:r>
            <a:r>
              <a:rPr lang="fr-FR" sz="2000" dirty="0"/>
              <a:t>à une représentation équilibrée entre les femmes et les hommes</a:t>
            </a:r>
            <a:r>
              <a:rPr lang="fr-FR" sz="2000" dirty="0" smtClean="0"/>
              <a:t>.</a:t>
            </a:r>
          </a:p>
          <a:p>
            <a:endParaRPr lang="fr-FR" sz="2000" dirty="0" smtClean="0"/>
          </a:p>
          <a:p>
            <a:r>
              <a:rPr lang="fr-FR" sz="2000" dirty="0" smtClean="0"/>
              <a:t>Le </a:t>
            </a:r>
            <a:r>
              <a:rPr lang="fr-FR" sz="2000" dirty="0"/>
              <a:t>choix de ce mode de scrutin </a:t>
            </a:r>
            <a:r>
              <a:rPr lang="fr-FR" sz="2000" dirty="0" smtClean="0"/>
              <a:t>: </a:t>
            </a:r>
            <a:r>
              <a:rPr lang="fr-FR" sz="2000" dirty="0" smtClean="0">
                <a:solidFill>
                  <a:srgbClr val="FFFF00"/>
                </a:solidFill>
              </a:rPr>
              <a:t>tollé </a:t>
            </a:r>
            <a:r>
              <a:rPr lang="fr-FR" sz="2000" dirty="0"/>
              <a:t>au sein de plusieurs partis</a:t>
            </a:r>
            <a:r>
              <a:rPr lang="fr-FR" sz="2000" dirty="0" smtClean="0"/>
              <a:t>.</a:t>
            </a:r>
          </a:p>
          <a:p>
            <a:pPr>
              <a:buNone/>
            </a:pPr>
            <a:endParaRPr lang="fr-FR" sz="2000" dirty="0"/>
          </a:p>
          <a:p>
            <a:r>
              <a:rPr lang="fr-FR" sz="2000" u="sng" dirty="0" smtClean="0">
                <a:solidFill>
                  <a:srgbClr val="FFFF00"/>
                </a:solidFill>
              </a:rPr>
              <a:t>critiques:</a:t>
            </a:r>
          </a:p>
          <a:p>
            <a:pPr>
              <a:buNone/>
            </a:pPr>
            <a:r>
              <a:rPr lang="fr-FR" sz="2000" dirty="0" smtClean="0"/>
              <a:t>	- favoriser les gros partis : frein a l’érosion du parti présidentiel </a:t>
            </a:r>
          </a:p>
          <a:p>
            <a:pPr>
              <a:buNone/>
            </a:pPr>
            <a:r>
              <a:rPr lang="fr-FR" sz="2000" dirty="0" smtClean="0"/>
              <a:t>	- remise en cause de la parité</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rmAutofit fontScale="90000"/>
          </a:bodyPr>
          <a:lstStyle/>
          <a:p>
            <a:pPr algn="l"/>
            <a:r>
              <a:rPr lang="fr-FR" sz="3100" b="1" u="sng" dirty="0" smtClean="0">
                <a:solidFill>
                  <a:srgbClr val="0070C0"/>
                </a:solidFill>
              </a:rPr>
              <a:t/>
            </a:r>
            <a:br>
              <a:rPr lang="fr-FR" sz="3100" b="1" u="sng" dirty="0" smtClean="0">
                <a:solidFill>
                  <a:srgbClr val="0070C0"/>
                </a:solidFill>
              </a:rPr>
            </a:br>
            <a:r>
              <a:rPr lang="fr-FR" sz="3100" b="1" u="sng" dirty="0" smtClean="0">
                <a:solidFill>
                  <a:srgbClr val="0070C0"/>
                </a:solidFill>
              </a:rPr>
              <a:t>B</a:t>
            </a:r>
            <a:r>
              <a:rPr lang="fr-FR" sz="3100" b="1" u="sng" dirty="0">
                <a:solidFill>
                  <a:srgbClr val="0070C0"/>
                </a:solidFill>
              </a:rPr>
              <a:t> : un véritable enjeu </a:t>
            </a:r>
            <a:r>
              <a:rPr lang="fr-FR" sz="3100" b="1" u="sng" dirty="0" smtClean="0">
                <a:solidFill>
                  <a:srgbClr val="0070C0"/>
                </a:solidFill>
              </a:rPr>
              <a:t>politique</a:t>
            </a:r>
            <a:br>
              <a:rPr lang="fr-FR" sz="3100" b="1" u="sng" dirty="0" smtClean="0">
                <a:solidFill>
                  <a:srgbClr val="0070C0"/>
                </a:solidFill>
              </a:rPr>
            </a:br>
            <a:r>
              <a:rPr lang="fr-FR" sz="3600" dirty="0"/>
              <a:t/>
            </a:r>
            <a:br>
              <a:rPr lang="fr-FR" sz="3600" dirty="0"/>
            </a:br>
            <a:r>
              <a:rPr lang="fr-FR" sz="3600" dirty="0" smtClean="0"/>
              <a:t>	</a:t>
            </a:r>
            <a:r>
              <a:rPr lang="fr-FR" sz="2700" b="1" u="sng" dirty="0" smtClean="0"/>
              <a:t>1) UMP : Fillon veut frapper les partis au portefeuille</a:t>
            </a:r>
            <a:r>
              <a:rPr lang="fr-FR" dirty="0"/>
              <a:t/>
            </a:r>
            <a:br>
              <a:rPr lang="fr-FR" dirty="0"/>
            </a:br>
            <a:endParaRPr lang="fr-FR" dirty="0"/>
          </a:p>
        </p:txBody>
      </p:sp>
      <p:sp>
        <p:nvSpPr>
          <p:cNvPr id="3" name="Espace réservé du contenu 2"/>
          <p:cNvSpPr>
            <a:spLocks noGrp="1"/>
          </p:cNvSpPr>
          <p:nvPr>
            <p:ph idx="1"/>
          </p:nvPr>
        </p:nvSpPr>
        <p:spPr>
          <a:xfrm>
            <a:off x="323528" y="1412776"/>
            <a:ext cx="8820472" cy="5445224"/>
          </a:xfrm>
        </p:spPr>
        <p:txBody>
          <a:bodyPr>
            <a:normAutofit/>
          </a:bodyPr>
          <a:lstStyle/>
          <a:p>
            <a:endParaRPr lang="fr-FR" sz="2600" dirty="0" smtClean="0"/>
          </a:p>
          <a:p>
            <a:pPr>
              <a:buNone/>
            </a:pPr>
            <a:endParaRPr lang="fr-FR" sz="2600" dirty="0" smtClean="0"/>
          </a:p>
          <a:p>
            <a:r>
              <a:rPr lang="fr-FR" sz="2600" dirty="0" smtClean="0"/>
              <a:t>Hostile </a:t>
            </a:r>
            <a:r>
              <a:rPr lang="fr-FR" sz="2600" dirty="0"/>
              <a:t>au scrutin </a:t>
            </a:r>
            <a:r>
              <a:rPr lang="fr-FR" sz="2600" dirty="0" smtClean="0"/>
              <a:t>proportionnel mais….</a:t>
            </a:r>
          </a:p>
          <a:p>
            <a:pPr>
              <a:buNone/>
            </a:pPr>
            <a:endParaRPr lang="fr-FR" sz="2600" dirty="0" smtClean="0"/>
          </a:p>
          <a:p>
            <a:pPr lvl="0">
              <a:buNone/>
            </a:pPr>
            <a:r>
              <a:rPr lang="fr-FR" sz="2600" dirty="0" smtClean="0">
                <a:solidFill>
                  <a:srgbClr val="FFFF00"/>
                </a:solidFill>
              </a:rPr>
              <a:t>	</a:t>
            </a:r>
            <a:r>
              <a:rPr lang="fr-FR" sz="2000" dirty="0" smtClean="0">
                <a:solidFill>
                  <a:srgbClr val="FFFF00"/>
                </a:solidFill>
              </a:rPr>
              <a:t>"</a:t>
            </a:r>
            <a:r>
              <a:rPr lang="fr-FR" sz="2000" i="1" dirty="0">
                <a:solidFill>
                  <a:srgbClr val="FFFF00"/>
                </a:solidFill>
              </a:rPr>
              <a:t>favorable à un renforcement très dur des pénalités financières pour les partis politiques qui ne respectent pas la parité</a:t>
            </a:r>
            <a:r>
              <a:rPr lang="fr-FR" sz="2000" dirty="0">
                <a:solidFill>
                  <a:srgbClr val="FFFF00"/>
                </a:solidFill>
              </a:rPr>
              <a:t>". </a:t>
            </a:r>
            <a:endParaRPr lang="fr-FR" sz="2000" dirty="0" smtClean="0">
              <a:solidFill>
                <a:srgbClr val="FFFF00"/>
              </a:solidFill>
            </a:endParaRPr>
          </a:p>
          <a:p>
            <a:pPr lvl="0">
              <a:buNone/>
            </a:pPr>
            <a:endParaRPr lang="fr-FR" sz="2600" dirty="0" smtClean="0">
              <a:solidFill>
                <a:srgbClr val="FFFF00"/>
              </a:solidFill>
            </a:endParaRPr>
          </a:p>
          <a:p>
            <a:r>
              <a:rPr lang="fr-FR" sz="2600" dirty="0" smtClean="0"/>
              <a:t>Mauvaise posture de la France : 18/27 pour l’UE</a:t>
            </a:r>
          </a:p>
          <a:p>
            <a:endParaRPr lang="fr-FR" sz="2000" b="1" dirty="0" smtClean="0"/>
          </a:p>
          <a:p>
            <a:pPr lvl="0">
              <a:buNone/>
            </a:pPr>
            <a:r>
              <a:rPr lang="fr-FR" sz="2000" dirty="0" smtClean="0"/>
              <a:t>       "</a:t>
            </a:r>
            <a:r>
              <a:rPr lang="fr-FR" sz="2000" i="1" dirty="0">
                <a:solidFill>
                  <a:srgbClr val="FFFF00"/>
                </a:solidFill>
              </a:rPr>
              <a:t>C'est au sein des partis politiques que ce combat doit être conduit</a:t>
            </a:r>
            <a:r>
              <a:rPr lang="fr-FR" sz="2000" dirty="0" smtClean="0">
                <a:solidFill>
                  <a:srgbClr val="FFFF00"/>
                </a:solidFill>
              </a:rPr>
              <a:t>"</a:t>
            </a:r>
            <a:endParaRPr lang="fr-FR" sz="2000" b="1" u="sng" dirty="0" smtClean="0"/>
          </a:p>
          <a:p>
            <a:pPr lvl="0">
              <a:buNone/>
            </a:pPr>
            <a:endParaRPr lang="fr-FR" dirty="0"/>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arité.jpg"/>
          <p:cNvPicPr>
            <a:picLocks noGrp="1" noChangeAspect="1"/>
          </p:cNvPicPr>
          <p:nvPr>
            <p:ph idx="1"/>
          </p:nvPr>
        </p:nvPicPr>
        <p:blipFill>
          <a:blip r:embed="rId3" cstate="print"/>
          <a:stretch>
            <a:fillRect/>
          </a:stretch>
        </p:blipFill>
        <p:spPr>
          <a:xfrm>
            <a:off x="-148085" y="0"/>
            <a:ext cx="9292085"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91264" cy="6858000"/>
          </a:xfrm>
        </p:spPr>
        <p:txBody>
          <a:bodyPr>
            <a:normAutofit fontScale="62500" lnSpcReduction="20000"/>
          </a:bodyPr>
          <a:lstStyle/>
          <a:p>
            <a:pPr lvl="0">
              <a:buNone/>
            </a:pPr>
            <a:endParaRPr lang="fr-FR" sz="3200" dirty="0" smtClean="0">
              <a:solidFill>
                <a:srgbClr val="FFFF00"/>
              </a:solidFill>
            </a:endParaRPr>
          </a:p>
          <a:p>
            <a:pPr lvl="0">
              <a:buNone/>
            </a:pPr>
            <a:endParaRPr lang="fr-FR" sz="3200" b="1" dirty="0" smtClean="0">
              <a:solidFill>
                <a:srgbClr val="FFFF00"/>
              </a:solidFill>
            </a:endParaRPr>
          </a:p>
          <a:p>
            <a:pPr lvl="0">
              <a:buNone/>
            </a:pPr>
            <a:r>
              <a:rPr lang="fr-FR" sz="3200" b="1" dirty="0" smtClean="0"/>
              <a:t>		</a:t>
            </a:r>
            <a:r>
              <a:rPr lang="fr-FR" sz="4500" b="1" u="sng" dirty="0" smtClean="0"/>
              <a:t>2) L'état-major socialiste interpellé sur les investitures pour les législatives :</a:t>
            </a:r>
          </a:p>
          <a:p>
            <a:pPr lvl="0">
              <a:buNone/>
            </a:pPr>
            <a:endParaRPr lang="fr-FR" sz="4500" b="1" u="sng" dirty="0" smtClean="0"/>
          </a:p>
          <a:p>
            <a:pPr lvl="0">
              <a:buNone/>
            </a:pPr>
            <a:endParaRPr lang="fr-FR" sz="3200" dirty="0" smtClean="0"/>
          </a:p>
          <a:p>
            <a:r>
              <a:rPr lang="fr-FR" sz="3200" dirty="0" smtClean="0"/>
              <a:t>appel aux dirigeants du parti pour qu'ils respectent leurs engagements sur la parité</a:t>
            </a:r>
          </a:p>
          <a:p>
            <a:endParaRPr lang="fr-FR" sz="3200" dirty="0" smtClean="0"/>
          </a:p>
          <a:p>
            <a:r>
              <a:rPr lang="fr-FR" sz="3200" dirty="0" smtClean="0"/>
              <a:t>Arnaud Montebourg : </a:t>
            </a:r>
            <a:r>
              <a:rPr lang="fr-FR" sz="3200" i="1" dirty="0" smtClean="0">
                <a:solidFill>
                  <a:srgbClr val="FFFF00"/>
                </a:solidFill>
              </a:rPr>
              <a:t>" éviter qu' - il - ne se fige dans une image d'une représentation parlementaire excessivement monopolisée par des élus sexagénaires et masculins »</a:t>
            </a:r>
          </a:p>
          <a:p>
            <a:endParaRPr lang="fr-FR" sz="3200" dirty="0" smtClean="0">
              <a:solidFill>
                <a:srgbClr val="FFFF00"/>
              </a:solidFill>
            </a:endParaRPr>
          </a:p>
          <a:p>
            <a:r>
              <a:rPr lang="fr-FR" sz="3200" dirty="0" smtClean="0"/>
              <a:t>Le problème est celui aussi, </a:t>
            </a:r>
            <a:r>
              <a:rPr lang="fr-FR" sz="3200" dirty="0" smtClean="0">
                <a:solidFill>
                  <a:srgbClr val="FFFF00"/>
                </a:solidFill>
              </a:rPr>
              <a:t>« des femmes élues »</a:t>
            </a:r>
          </a:p>
          <a:p>
            <a:pPr lvl="0">
              <a:buNone/>
            </a:pPr>
            <a:endParaRPr lang="fr-FR" sz="3200" b="1" dirty="0" smtClean="0"/>
          </a:p>
          <a:p>
            <a:pPr lvl="0">
              <a:buNone/>
            </a:pPr>
            <a:endParaRPr lang="fr-FR" sz="3200" b="1" dirty="0" smtClean="0"/>
          </a:p>
          <a:p>
            <a:pPr>
              <a:buNone/>
            </a:pPr>
            <a:r>
              <a:rPr lang="fr-FR" sz="3200" b="1" dirty="0" smtClean="0"/>
              <a:t>	</a:t>
            </a:r>
            <a:r>
              <a:rPr lang="fr-FR" sz="5100" b="1" dirty="0" smtClean="0"/>
              <a:t>     </a:t>
            </a:r>
            <a:r>
              <a:rPr lang="fr-FR" sz="4500" b="1" u="sng" dirty="0" smtClean="0"/>
              <a:t>3) Eva </a:t>
            </a:r>
            <a:r>
              <a:rPr lang="fr-FR" sz="3800" b="1" u="sng" dirty="0" smtClean="0"/>
              <a:t>Joly</a:t>
            </a:r>
            <a:endParaRPr lang="fr-FR" sz="5100" b="1" u="sng" dirty="0" smtClean="0"/>
          </a:p>
          <a:p>
            <a:pPr>
              <a:buNone/>
            </a:pPr>
            <a:endParaRPr lang="fr-FR" sz="3200" b="1" dirty="0" smtClean="0"/>
          </a:p>
          <a:p>
            <a:r>
              <a:rPr lang="fr-FR" sz="3200" dirty="0" smtClean="0"/>
              <a:t>"</a:t>
            </a:r>
            <a:r>
              <a:rPr lang="fr-FR" sz="3200" dirty="0" smtClean="0">
                <a:solidFill>
                  <a:srgbClr val="FFFF00"/>
                </a:solidFill>
              </a:rPr>
              <a:t>pacte pour l'égalité" </a:t>
            </a:r>
            <a:r>
              <a:rPr lang="fr-FR" sz="3200" dirty="0" smtClean="0"/>
              <a:t>entre les sexes lancé par un réseau féministe</a:t>
            </a:r>
          </a:p>
          <a:p>
            <a:r>
              <a:rPr lang="fr-FR" sz="3200" dirty="0" smtClean="0">
                <a:solidFill>
                  <a:srgbClr val="FFFF00"/>
                </a:solidFill>
              </a:rPr>
              <a:t> suspension du financement </a:t>
            </a:r>
            <a:r>
              <a:rPr lang="fr-FR" sz="3200" dirty="0" smtClean="0"/>
              <a:t>des partis qui ne respectent pas la parité</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FF00"/>
                </a:solidFill>
                <a:latin typeface="AngsanaUPC" pitchFamily="18" charset="-34"/>
                <a:cs typeface="AngsanaUPC" pitchFamily="18" charset="-34"/>
              </a:rPr>
              <a:t>Et si nous partions de la….</a:t>
            </a:r>
            <a:endParaRPr lang="fr-FR" b="1" u="sng" dirty="0">
              <a:solidFill>
                <a:srgbClr val="FFFF00"/>
              </a:solidFill>
              <a:latin typeface="AngsanaUPC" pitchFamily="18" charset="-34"/>
              <a:cs typeface="AngsanaUPC" pitchFamily="18" charset="-34"/>
            </a:endParaRPr>
          </a:p>
        </p:txBody>
      </p:sp>
      <p:sp>
        <p:nvSpPr>
          <p:cNvPr id="3" name="Espace réservé du contenu 2"/>
          <p:cNvSpPr>
            <a:spLocks noGrp="1"/>
          </p:cNvSpPr>
          <p:nvPr>
            <p:ph idx="1"/>
          </p:nvPr>
        </p:nvSpPr>
        <p:spPr/>
        <p:txBody>
          <a:bodyPr>
            <a:normAutofit/>
          </a:bodyPr>
          <a:lstStyle/>
          <a:p>
            <a:pPr>
              <a:buNone/>
            </a:pPr>
            <a:endParaRPr lang="fr-FR" sz="2400" b="1" i="1" dirty="0" smtClean="0"/>
          </a:p>
          <a:p>
            <a:pPr>
              <a:buNone/>
            </a:pPr>
            <a:r>
              <a:rPr lang="fr-FR" sz="2400" b="1" i="1" dirty="0" smtClean="0">
                <a:latin typeface="AngsanaUPC" pitchFamily="18" charset="-34"/>
                <a:cs typeface="AngsanaUPC" pitchFamily="18" charset="-34"/>
              </a:rPr>
              <a:t>     </a:t>
            </a:r>
            <a:r>
              <a:rPr lang="fr-FR" b="1" i="1" dirty="0" smtClean="0">
                <a:latin typeface="AngsanaUPC" pitchFamily="18" charset="-34"/>
                <a:cs typeface="AngsanaUPC" pitchFamily="18" charset="-34"/>
              </a:rPr>
              <a:t>« </a:t>
            </a:r>
            <a:r>
              <a:rPr lang="fr-FR" b="1" i="1" dirty="0">
                <a:latin typeface="AngsanaUPC" pitchFamily="18" charset="-34"/>
                <a:cs typeface="AngsanaUPC" pitchFamily="18" charset="-34"/>
              </a:rPr>
              <a:t>Quarante ans de Cinquième République prouvent, s’il en était besoin, que, sans mesure d’action positive, les femmes en France n’ont pas véritablement accès à la représentation politique. Quand liberté est laissée aux appareils partisans, ceux-ci montrent leur mauvais vouloir à organiser la mixité des investitures ».</a:t>
            </a:r>
            <a:endParaRPr lang="fr-FR" b="1" dirty="0">
              <a:latin typeface="AngsanaUPC" pitchFamily="18" charset="-34"/>
              <a:cs typeface="AngsanaUPC" pitchFamily="18" charset="-34"/>
            </a:endParaRPr>
          </a:p>
          <a:p>
            <a:pPr>
              <a:buNone/>
            </a:pPr>
            <a:endParaRPr lang="fr-FR" sz="2000" dirty="0" smtClean="0"/>
          </a:p>
          <a:p>
            <a:pPr>
              <a:buNone/>
            </a:pPr>
            <a:r>
              <a:rPr lang="fr-FR" sz="2000" dirty="0"/>
              <a:t>	</a:t>
            </a:r>
            <a:r>
              <a:rPr lang="fr-FR" sz="2000" dirty="0" smtClean="0"/>
              <a:t>					 </a:t>
            </a:r>
            <a:r>
              <a:rPr lang="fr-FR" sz="3600" dirty="0" smtClean="0">
                <a:solidFill>
                  <a:srgbClr val="FFFF00"/>
                </a:solidFill>
                <a:latin typeface="AngsanaUPC" pitchFamily="18" charset="-34"/>
                <a:cs typeface="AngsanaUPC" pitchFamily="18" charset="-34"/>
              </a:rPr>
              <a:t>Mariette </a:t>
            </a:r>
            <a:r>
              <a:rPr lang="fr-FR" sz="3600" dirty="0" err="1" smtClean="0">
                <a:solidFill>
                  <a:srgbClr val="FFFF00"/>
                </a:solidFill>
                <a:latin typeface="AngsanaUPC" pitchFamily="18" charset="-34"/>
                <a:cs typeface="AngsanaUPC" pitchFamily="18" charset="-34"/>
              </a:rPr>
              <a:t>Sineau</a:t>
            </a:r>
            <a:endParaRPr lang="fr-FR" sz="3600" dirty="0">
              <a:solidFill>
                <a:srgbClr val="FFFF00"/>
              </a:solidFill>
              <a:latin typeface="AngsanaUPC" pitchFamily="18" charset="-34"/>
              <a:cs typeface="AngsanaUPC" pitchFamily="18"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6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800200"/>
          </a:xfrm>
        </p:spPr>
        <p:txBody>
          <a:bodyPr>
            <a:normAutofit fontScale="90000"/>
          </a:bodyPr>
          <a:lstStyle/>
          <a:p>
            <a:pPr algn="l"/>
            <a:r>
              <a:rPr lang="fr-FR" sz="3100" u="sng" dirty="0" smtClean="0">
                <a:solidFill>
                  <a:schemeClr val="bg1"/>
                </a:solidFill>
              </a:rPr>
              <a:t/>
            </a:r>
            <a:br>
              <a:rPr lang="fr-FR" sz="3100" u="sng" dirty="0" smtClean="0">
                <a:solidFill>
                  <a:schemeClr val="bg1"/>
                </a:solidFill>
              </a:rPr>
            </a:br>
            <a:r>
              <a:rPr lang="fr-FR" sz="3100" b="1" u="sng" dirty="0" smtClean="0">
                <a:solidFill>
                  <a:srgbClr val="FF0000"/>
                </a:solidFill>
              </a:rPr>
              <a:t>I</a:t>
            </a:r>
            <a:r>
              <a:rPr lang="fr-FR" sz="3100" b="1" u="sng" dirty="0">
                <a:solidFill>
                  <a:srgbClr val="FF0000"/>
                </a:solidFill>
              </a:rPr>
              <a:t> : le principe de la </a:t>
            </a:r>
            <a:r>
              <a:rPr lang="fr-FR" sz="3100" b="1" u="sng" dirty="0" smtClean="0">
                <a:solidFill>
                  <a:srgbClr val="FF0000"/>
                </a:solidFill>
              </a:rPr>
              <a:t>parité</a:t>
            </a:r>
            <a:r>
              <a:rPr lang="fr-FR" sz="3100" dirty="0">
                <a:solidFill>
                  <a:schemeClr val="bg1"/>
                </a:solidFill>
              </a:rPr>
              <a:t/>
            </a:r>
            <a:br>
              <a:rPr lang="fr-FR" sz="3100" dirty="0">
                <a:solidFill>
                  <a:schemeClr val="bg1"/>
                </a:solidFill>
              </a:rPr>
            </a:br>
            <a:r>
              <a:rPr lang="fr-FR" sz="3100" dirty="0" smtClean="0">
                <a:solidFill>
                  <a:schemeClr val="bg1"/>
                </a:solidFill>
              </a:rPr>
              <a:t>	</a:t>
            </a:r>
            <a:r>
              <a:rPr lang="fr-FR" sz="3100" b="1" u="sng" dirty="0" smtClean="0">
                <a:solidFill>
                  <a:srgbClr val="0070C0"/>
                </a:solidFill>
              </a:rPr>
              <a:t>A</a:t>
            </a:r>
            <a:r>
              <a:rPr lang="fr-FR" sz="3100" b="1" u="sng" dirty="0">
                <a:solidFill>
                  <a:srgbClr val="0070C0"/>
                </a:solidFill>
              </a:rPr>
              <a:t> : </a:t>
            </a:r>
            <a:r>
              <a:rPr lang="fr-FR" sz="3100" b="1" u="sng" dirty="0" smtClean="0">
                <a:solidFill>
                  <a:srgbClr val="0070C0"/>
                </a:solidFill>
              </a:rPr>
              <a:t>En quête de parité</a:t>
            </a:r>
            <a:r>
              <a:rPr lang="fr-FR" sz="3100" b="1" u="sng" dirty="0" smtClean="0">
                <a:solidFill>
                  <a:schemeClr val="bg1"/>
                </a:solidFill>
              </a:rPr>
              <a:t/>
            </a:r>
            <a:br>
              <a:rPr lang="fr-FR" sz="3100" b="1" u="sng" dirty="0" smtClean="0">
                <a:solidFill>
                  <a:schemeClr val="bg1"/>
                </a:solidFill>
              </a:rPr>
            </a:br>
            <a:r>
              <a:rPr lang="fr-FR" sz="3100" b="1" dirty="0" smtClean="0">
                <a:solidFill>
                  <a:schemeClr val="bg1"/>
                </a:solidFill>
              </a:rPr>
              <a:t>			</a:t>
            </a:r>
            <a:r>
              <a:rPr lang="fr-FR" sz="3100" b="1" u="sng" dirty="0" smtClean="0">
                <a:solidFill>
                  <a:schemeClr val="bg1"/>
                </a:solidFill>
              </a:rPr>
              <a:t>1) Des </a:t>
            </a:r>
            <a:r>
              <a:rPr lang="fr-FR" sz="3100" b="1" u="sng" dirty="0">
                <a:solidFill>
                  <a:schemeClr val="bg1"/>
                </a:solidFill>
              </a:rPr>
              <a:t>avancées certaines…….</a:t>
            </a:r>
            <a:r>
              <a:rPr lang="fr-FR" dirty="0"/>
              <a:t/>
            </a:r>
            <a:br>
              <a:rPr lang="fr-FR" dirty="0"/>
            </a:br>
            <a:endParaRPr lang="fr-FR" dirty="0"/>
          </a:p>
        </p:txBody>
      </p:sp>
      <p:sp>
        <p:nvSpPr>
          <p:cNvPr id="3" name="Espace réservé du contenu 2"/>
          <p:cNvSpPr>
            <a:spLocks noGrp="1"/>
          </p:cNvSpPr>
          <p:nvPr>
            <p:ph idx="1"/>
          </p:nvPr>
        </p:nvSpPr>
        <p:spPr>
          <a:xfrm>
            <a:off x="395536" y="2636912"/>
            <a:ext cx="8229600" cy="3921299"/>
          </a:xfrm>
        </p:spPr>
        <p:txBody>
          <a:bodyPr>
            <a:normAutofit fontScale="92500" lnSpcReduction="10000"/>
          </a:bodyPr>
          <a:lstStyle/>
          <a:p>
            <a:r>
              <a:rPr lang="fr-FR" sz="2000" b="1" dirty="0">
                <a:solidFill>
                  <a:schemeClr val="bg1"/>
                </a:solidFill>
              </a:rPr>
              <a:t>1804</a:t>
            </a:r>
            <a:r>
              <a:rPr lang="fr-FR" sz="2000" dirty="0">
                <a:solidFill>
                  <a:schemeClr val="bg1"/>
                </a:solidFill>
              </a:rPr>
              <a:t> : Le Code civil </a:t>
            </a:r>
            <a:r>
              <a:rPr lang="fr-FR" sz="2000" dirty="0" smtClean="0">
                <a:solidFill>
                  <a:schemeClr val="bg1"/>
                </a:solidFill>
              </a:rPr>
              <a:t>: Droits </a:t>
            </a:r>
            <a:r>
              <a:rPr lang="fr-FR" sz="2000" dirty="0">
                <a:solidFill>
                  <a:schemeClr val="bg1"/>
                </a:solidFill>
              </a:rPr>
              <a:t>civils </a:t>
            </a:r>
            <a:r>
              <a:rPr lang="fr-FR" sz="2000" dirty="0" smtClean="0">
                <a:solidFill>
                  <a:schemeClr val="bg1"/>
                </a:solidFill>
              </a:rPr>
              <a:t>refus des droits </a:t>
            </a:r>
            <a:r>
              <a:rPr lang="fr-FR" sz="2000" dirty="0">
                <a:solidFill>
                  <a:schemeClr val="bg1"/>
                </a:solidFill>
              </a:rPr>
              <a:t>politiques</a:t>
            </a:r>
            <a:r>
              <a:rPr lang="fr-FR" sz="2000" dirty="0" smtClean="0">
                <a:solidFill>
                  <a:schemeClr val="bg1"/>
                </a:solidFill>
              </a:rPr>
              <a:t>.</a:t>
            </a:r>
          </a:p>
          <a:p>
            <a:endParaRPr lang="fr-FR" sz="2000" dirty="0">
              <a:solidFill>
                <a:schemeClr val="bg1"/>
              </a:solidFill>
            </a:endParaRPr>
          </a:p>
          <a:p>
            <a:r>
              <a:rPr lang="fr-FR" sz="2000" b="1" dirty="0">
                <a:solidFill>
                  <a:schemeClr val="bg1"/>
                </a:solidFill>
              </a:rPr>
              <a:t>1893</a:t>
            </a:r>
            <a:r>
              <a:rPr lang="fr-FR" sz="2000" dirty="0">
                <a:solidFill>
                  <a:schemeClr val="bg1"/>
                </a:solidFill>
              </a:rPr>
              <a:t> : </a:t>
            </a:r>
            <a:r>
              <a:rPr lang="fr-FR" sz="2000" dirty="0" smtClean="0">
                <a:solidFill>
                  <a:schemeClr val="bg1"/>
                </a:solidFill>
              </a:rPr>
              <a:t>droit </a:t>
            </a:r>
            <a:r>
              <a:rPr lang="fr-FR" sz="2000" dirty="0">
                <a:solidFill>
                  <a:schemeClr val="bg1"/>
                </a:solidFill>
              </a:rPr>
              <a:t>de vote aux femmes en </a:t>
            </a:r>
            <a:r>
              <a:rPr lang="fr-FR" sz="2000" dirty="0" smtClean="0">
                <a:solidFill>
                  <a:schemeClr val="bg1"/>
                </a:solidFill>
              </a:rPr>
              <a:t>Nouvelle-Zélande</a:t>
            </a:r>
          </a:p>
          <a:p>
            <a:endParaRPr lang="fr-FR" sz="2000" dirty="0" smtClean="0">
              <a:solidFill>
                <a:schemeClr val="bg1"/>
              </a:solidFill>
            </a:endParaRPr>
          </a:p>
          <a:p>
            <a:r>
              <a:rPr lang="fr-FR" sz="2000" b="1" dirty="0">
                <a:solidFill>
                  <a:schemeClr val="bg1"/>
                </a:solidFill>
              </a:rPr>
              <a:t>21 avril 1944</a:t>
            </a:r>
            <a:r>
              <a:rPr lang="fr-FR" sz="2000" dirty="0">
                <a:solidFill>
                  <a:schemeClr val="bg1"/>
                </a:solidFill>
              </a:rPr>
              <a:t> : </a:t>
            </a:r>
            <a:r>
              <a:rPr lang="fr-FR" sz="2000" dirty="0" smtClean="0">
                <a:solidFill>
                  <a:schemeClr val="bg1"/>
                </a:solidFill>
              </a:rPr>
              <a:t>droit </a:t>
            </a:r>
            <a:r>
              <a:rPr lang="fr-FR" sz="2000" dirty="0">
                <a:solidFill>
                  <a:schemeClr val="bg1"/>
                </a:solidFill>
              </a:rPr>
              <a:t>de vote aux femmes françaises</a:t>
            </a:r>
            <a:r>
              <a:rPr lang="fr-FR" sz="2000" dirty="0" smtClean="0">
                <a:solidFill>
                  <a:schemeClr val="bg1"/>
                </a:solidFill>
              </a:rPr>
              <a:t>.</a:t>
            </a:r>
          </a:p>
          <a:p>
            <a:endParaRPr lang="fr-FR" sz="2000" dirty="0" smtClean="0">
              <a:solidFill>
                <a:schemeClr val="bg1"/>
              </a:solidFill>
            </a:endParaRPr>
          </a:p>
          <a:p>
            <a:r>
              <a:rPr lang="fr-FR" sz="2000" b="1" dirty="0">
                <a:solidFill>
                  <a:schemeClr val="bg1"/>
                </a:solidFill>
              </a:rPr>
              <a:t>27 octobre 1946</a:t>
            </a:r>
            <a:r>
              <a:rPr lang="fr-FR" sz="2000" dirty="0">
                <a:solidFill>
                  <a:schemeClr val="bg1"/>
                </a:solidFill>
              </a:rPr>
              <a:t> : </a:t>
            </a:r>
            <a:r>
              <a:rPr lang="fr-FR" sz="2000" dirty="0" smtClean="0">
                <a:solidFill>
                  <a:schemeClr val="bg1"/>
                </a:solidFill>
              </a:rPr>
              <a:t>: </a:t>
            </a:r>
            <a:r>
              <a:rPr lang="fr-FR" sz="2000" dirty="0">
                <a:solidFill>
                  <a:schemeClr val="bg1"/>
                </a:solidFill>
              </a:rPr>
              <a:t>"la loi garantit à la femme, dans tous les domaines, des droits égaux à ceux de l’homme" (art.3) .</a:t>
            </a:r>
          </a:p>
          <a:p>
            <a:endParaRPr lang="fr-FR" sz="2000" dirty="0">
              <a:solidFill>
                <a:schemeClr val="bg1"/>
              </a:solidFill>
            </a:endParaRPr>
          </a:p>
          <a:p>
            <a:r>
              <a:rPr lang="fr-FR" sz="2000" b="1" dirty="0" smtClean="0">
                <a:solidFill>
                  <a:schemeClr val="bg1"/>
                </a:solidFill>
              </a:rPr>
              <a:t>La question du droit des femmes : </a:t>
            </a:r>
            <a:r>
              <a:rPr lang="fr-FR" sz="2000" dirty="0" smtClean="0">
                <a:solidFill>
                  <a:schemeClr val="bg1"/>
                </a:solidFill>
              </a:rPr>
              <a:t>socialistes au droits de la femme. pouvoir – Edith Cresson 1M  sous François Mitterrand  - Yvette </a:t>
            </a:r>
            <a:r>
              <a:rPr lang="fr-FR" sz="2000" dirty="0" err="1" smtClean="0">
                <a:solidFill>
                  <a:schemeClr val="bg1"/>
                </a:solidFill>
              </a:rPr>
              <a:t>Roudy</a:t>
            </a:r>
            <a:r>
              <a:rPr lang="fr-FR" sz="2000" dirty="0" smtClean="0">
                <a:solidFill>
                  <a:schemeClr val="bg1"/>
                </a:solidFill>
              </a:rPr>
              <a:t> ministre des femmes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l"/>
            <a:r>
              <a:rPr lang="fr-FR" sz="3100" b="1" u="sng" dirty="0" smtClean="0"/>
              <a:t/>
            </a:r>
            <a:br>
              <a:rPr lang="fr-FR" sz="3100" b="1" u="sng" dirty="0" smtClean="0"/>
            </a:br>
            <a:r>
              <a:rPr lang="fr-FR" sz="3100" b="1" dirty="0" smtClean="0"/>
              <a:t>			</a:t>
            </a:r>
            <a:r>
              <a:rPr lang="fr-FR" sz="3100" b="1" u="sng" dirty="0" smtClean="0"/>
              <a:t>2</a:t>
            </a:r>
            <a:r>
              <a:rPr lang="fr-FR" sz="3100" b="1" u="sng" dirty="0"/>
              <a:t>) La bascule de 92 </a:t>
            </a:r>
            <a:r>
              <a:rPr lang="fr-FR" sz="3100" dirty="0"/>
              <a:t>:</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fr-FR" sz="2000" b="1" dirty="0" smtClean="0"/>
              <a:t>Début 1990</a:t>
            </a:r>
            <a:r>
              <a:rPr lang="fr-FR" sz="2000" b="1" dirty="0"/>
              <a:t> : </a:t>
            </a:r>
            <a:r>
              <a:rPr lang="fr-FR" sz="2000" dirty="0"/>
              <a:t>la France demeure, avec la Grèce, la “lanterne rouge</a:t>
            </a:r>
            <a:r>
              <a:rPr lang="fr-FR" sz="2000" dirty="0" smtClean="0"/>
              <a:t>”</a:t>
            </a:r>
          </a:p>
          <a:p>
            <a:pPr>
              <a:buNone/>
            </a:pPr>
            <a:endParaRPr lang="fr-FR" sz="2000" dirty="0"/>
          </a:p>
          <a:p>
            <a:r>
              <a:rPr lang="fr-FR" sz="2000" b="1" dirty="0" smtClean="0"/>
              <a:t>1992:</a:t>
            </a:r>
            <a:r>
              <a:rPr lang="fr-FR" sz="2000" dirty="0" smtClean="0"/>
              <a:t> Assemblée des femmes au sénat: </a:t>
            </a:r>
          </a:p>
          <a:p>
            <a:pPr algn="r">
              <a:buNone/>
            </a:pPr>
            <a:r>
              <a:rPr lang="fr-FR" sz="1800" dirty="0" smtClean="0">
                <a:solidFill>
                  <a:srgbClr val="FFFF00"/>
                </a:solidFill>
              </a:rPr>
              <a:t/>
            </a:r>
            <a:br>
              <a:rPr lang="fr-FR" sz="1800" dirty="0" smtClean="0">
                <a:solidFill>
                  <a:srgbClr val="FFFF00"/>
                </a:solidFill>
              </a:rPr>
            </a:br>
            <a:r>
              <a:rPr lang="fr-FR" sz="1800" i="1" dirty="0" smtClean="0">
                <a:solidFill>
                  <a:srgbClr val="FFFF00"/>
                </a:solidFill>
              </a:rPr>
              <a:t>«</a:t>
            </a:r>
            <a:r>
              <a:rPr lang="fr-FR" sz="1800" i="1" dirty="0">
                <a:solidFill>
                  <a:srgbClr val="FFFF00"/>
                </a:solidFill>
              </a:rPr>
              <a:t> </a:t>
            </a:r>
            <a:r>
              <a:rPr lang="fr-FR" sz="1800" i="1" dirty="0" smtClean="0">
                <a:solidFill>
                  <a:srgbClr val="FFFF00"/>
                </a:solidFill>
              </a:rPr>
              <a:t>Nous demandons d’ores et déjà aux responsables politiques de droite comme de gauche d’inscrire la parité dans les textes et dans les faits. Elle doit être un principe de notre Constitution relayé par une loi et des décrets d’application ».</a:t>
            </a:r>
          </a:p>
          <a:p>
            <a:endParaRPr lang="fr-FR" sz="2000" dirty="0"/>
          </a:p>
          <a:p>
            <a:r>
              <a:rPr lang="fr-FR" sz="2000" b="1" dirty="0" smtClean="0"/>
              <a:t>1995: </a:t>
            </a:r>
            <a:r>
              <a:rPr lang="fr-FR" sz="2000" dirty="0"/>
              <a:t>création de l’observatoire de la parité entre les  hommes et les femmes </a:t>
            </a:r>
          </a:p>
          <a:p>
            <a:endParaRPr lang="fr-FR" sz="2000" dirty="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930226"/>
          </a:xfrm>
        </p:spPr>
        <p:txBody>
          <a:bodyPr>
            <a:normAutofit fontScale="90000"/>
          </a:bodyPr>
          <a:lstStyle/>
          <a:p>
            <a:r>
              <a:rPr lang="fr-FR" sz="2700" b="1" u="sng" dirty="0" smtClean="0"/>
              <a:t/>
            </a:r>
            <a:br>
              <a:rPr lang="fr-FR" sz="2700" b="1" u="sng" dirty="0" smtClean="0"/>
            </a:br>
            <a:r>
              <a:rPr lang="fr-FR" sz="2700" b="1" u="sng" dirty="0"/>
              <a:t/>
            </a:r>
            <a:br>
              <a:rPr lang="fr-FR" sz="2700" b="1" u="sng" dirty="0"/>
            </a:br>
            <a:r>
              <a:rPr lang="fr-FR" sz="2700" b="1" dirty="0" smtClean="0"/>
              <a:t>	</a:t>
            </a:r>
            <a:r>
              <a:rPr lang="fr-FR" sz="2700" b="1" u="sng" dirty="0" smtClean="0">
                <a:solidFill>
                  <a:srgbClr val="0070C0"/>
                </a:solidFill>
              </a:rPr>
              <a:t>B</a:t>
            </a:r>
            <a:r>
              <a:rPr lang="fr-FR" sz="2700" b="1" u="sng" dirty="0">
                <a:solidFill>
                  <a:srgbClr val="0070C0"/>
                </a:solidFill>
              </a:rPr>
              <a:t> : la révolution « constitutionnelle » et ces </a:t>
            </a:r>
            <a:r>
              <a:rPr lang="fr-FR" sz="2700" b="1" u="sng" dirty="0" smtClean="0">
                <a:solidFill>
                  <a:srgbClr val="0070C0"/>
                </a:solidFill>
              </a:rPr>
              <a:t>suites</a:t>
            </a:r>
            <a:r>
              <a:rPr lang="fr-FR" sz="2700" dirty="0" smtClean="0"/>
              <a:t/>
            </a:r>
            <a:br>
              <a:rPr lang="fr-FR" sz="2700" dirty="0" smtClean="0"/>
            </a:br>
            <a:r>
              <a:rPr lang="fr-FR" sz="2700" dirty="0" smtClean="0"/>
              <a:t/>
            </a:r>
            <a:br>
              <a:rPr lang="fr-FR" sz="2700" dirty="0" smtClean="0"/>
            </a:br>
            <a:r>
              <a:rPr lang="fr-FR" sz="2700" dirty="0" smtClean="0"/>
              <a:t>		</a:t>
            </a:r>
            <a:r>
              <a:rPr lang="fr-FR" sz="2700" u="sng" dirty="0" smtClean="0"/>
              <a:t>1) </a:t>
            </a:r>
            <a:r>
              <a:rPr lang="fr-FR" sz="2700" b="1" u="sng" dirty="0" smtClean="0"/>
              <a:t>Révision constitutionnelle</a:t>
            </a:r>
            <a:br>
              <a:rPr lang="fr-FR" sz="2700" b="1" u="sng" dirty="0" smtClean="0"/>
            </a:br>
            <a:r>
              <a:rPr lang="fr-FR" dirty="0"/>
              <a:t/>
            </a:r>
            <a:br>
              <a:rPr lang="fr-FR" dirty="0"/>
            </a:br>
            <a:endParaRPr lang="fr-FR" dirty="0"/>
          </a:p>
        </p:txBody>
      </p:sp>
      <p:sp>
        <p:nvSpPr>
          <p:cNvPr id="3" name="Espace réservé du contenu 2"/>
          <p:cNvSpPr>
            <a:spLocks noGrp="1"/>
          </p:cNvSpPr>
          <p:nvPr>
            <p:ph idx="1"/>
          </p:nvPr>
        </p:nvSpPr>
        <p:spPr>
          <a:xfrm>
            <a:off x="457200" y="1844824"/>
            <a:ext cx="8229600" cy="4752528"/>
          </a:xfrm>
        </p:spPr>
        <p:txBody>
          <a:bodyPr>
            <a:normAutofit fontScale="77500" lnSpcReduction="20000"/>
          </a:bodyPr>
          <a:lstStyle/>
          <a:p>
            <a:r>
              <a:rPr lang="fr-FR" sz="2400" dirty="0" smtClean="0"/>
              <a:t>Refus préalable du </a:t>
            </a:r>
            <a:r>
              <a:rPr lang="fr-FR" sz="2400" dirty="0" smtClean="0">
                <a:solidFill>
                  <a:srgbClr val="FFFF00"/>
                </a:solidFill>
              </a:rPr>
              <a:t>Conseil constitutionnel </a:t>
            </a:r>
          </a:p>
          <a:p>
            <a:r>
              <a:rPr lang="fr-FR" sz="2400" dirty="0" smtClean="0"/>
              <a:t>Président, parlementaire et gouvernements révise la constitution</a:t>
            </a:r>
          </a:p>
          <a:p>
            <a:r>
              <a:rPr lang="fr-FR" sz="2400" dirty="0" smtClean="0"/>
              <a:t>Le </a:t>
            </a:r>
            <a:r>
              <a:rPr lang="fr-FR" sz="2400" dirty="0" smtClean="0">
                <a:solidFill>
                  <a:srgbClr val="FFFF00"/>
                </a:solidFill>
              </a:rPr>
              <a:t>législateur</a:t>
            </a:r>
            <a:r>
              <a:rPr lang="fr-FR" sz="2400" dirty="0" smtClean="0"/>
              <a:t> : encourager l’accès des femmes aux mandats électoraux</a:t>
            </a:r>
          </a:p>
          <a:p>
            <a:pPr>
              <a:buNone/>
            </a:pPr>
            <a:endParaRPr lang="fr-FR" sz="2400" b="1" u="sng" dirty="0" smtClean="0"/>
          </a:p>
          <a:p>
            <a:pPr lvl="0">
              <a:buNone/>
            </a:pPr>
            <a:r>
              <a:rPr lang="fr-FR" sz="2400" dirty="0" smtClean="0"/>
              <a:t>     </a:t>
            </a:r>
            <a:r>
              <a:rPr lang="fr-FR" sz="2400" b="1" dirty="0" smtClean="0">
                <a:solidFill>
                  <a:srgbClr val="FFFF00"/>
                </a:solidFill>
              </a:rPr>
              <a:t>8 février 1999</a:t>
            </a:r>
            <a:r>
              <a:rPr lang="fr-FR" sz="2400" dirty="0" smtClean="0"/>
              <a:t>:  "la </a:t>
            </a:r>
            <a:r>
              <a:rPr lang="fr-FR" sz="2400" dirty="0"/>
              <a:t>loi favorise l’égal accès des femmes et des hommes aux mandats électoraux et aux fonctions électives" et prévoit que les partis doivent "contribuer à la mise en </a:t>
            </a:r>
            <a:r>
              <a:rPr lang="fr-FR" sz="2400" dirty="0" smtClean="0"/>
              <a:t>œuvre" </a:t>
            </a:r>
            <a:r>
              <a:rPr lang="fr-FR" sz="2400" dirty="0"/>
              <a:t>de ce principe </a:t>
            </a:r>
            <a:r>
              <a:rPr lang="fr-FR" sz="2400" dirty="0" smtClean="0"/>
              <a:t>(art. 4) » </a:t>
            </a:r>
            <a:endParaRPr lang="fr-FR" sz="2400" b="1" u="sng" dirty="0" smtClean="0"/>
          </a:p>
          <a:p>
            <a:pPr lvl="0">
              <a:buNone/>
            </a:pPr>
            <a:endParaRPr lang="fr-FR" b="1" u="sng" dirty="0" smtClean="0"/>
          </a:p>
          <a:p>
            <a:pPr lvl="0">
              <a:buNone/>
            </a:pPr>
            <a:r>
              <a:rPr lang="fr-FR" sz="2400" b="1" dirty="0" smtClean="0">
                <a:latin typeface="+mj-lt"/>
                <a:ea typeface="+mj-ea"/>
                <a:cs typeface="+mj-cs"/>
              </a:rPr>
              <a:t>			 </a:t>
            </a:r>
            <a:r>
              <a:rPr lang="fr-FR" sz="3100" b="1" u="sng" dirty="0" smtClean="0">
                <a:latin typeface="+mj-lt"/>
                <a:ea typeface="+mj-ea"/>
                <a:cs typeface="+mj-cs"/>
              </a:rPr>
              <a:t>2) Les suites de la révision : loi du 6 juin 2000</a:t>
            </a:r>
          </a:p>
          <a:p>
            <a:pPr lvl="0">
              <a:buNone/>
            </a:pPr>
            <a:endParaRPr lang="fr-FR" sz="2400" b="1" u="sng" dirty="0" smtClean="0">
              <a:latin typeface="+mj-lt"/>
              <a:ea typeface="+mj-ea"/>
              <a:cs typeface="+mj-cs"/>
            </a:endParaRPr>
          </a:p>
          <a:p>
            <a:r>
              <a:rPr lang="fr-FR" sz="2400" dirty="0"/>
              <a:t>Textes d’application de ce principe:  </a:t>
            </a:r>
            <a:r>
              <a:rPr lang="fr-FR" sz="2400" dirty="0" smtClean="0">
                <a:solidFill>
                  <a:srgbClr val="FFFF00"/>
                </a:solidFill>
              </a:rPr>
              <a:t>autant </a:t>
            </a:r>
            <a:r>
              <a:rPr lang="fr-FR" sz="2400" dirty="0">
                <a:solidFill>
                  <a:srgbClr val="FFFF00"/>
                </a:solidFill>
              </a:rPr>
              <a:t>hommes et femmes </a:t>
            </a:r>
            <a:r>
              <a:rPr lang="fr-FR" sz="2400" dirty="0"/>
              <a:t>sur </a:t>
            </a:r>
            <a:r>
              <a:rPr lang="fr-FR" sz="2400" dirty="0" smtClean="0"/>
              <a:t>les </a:t>
            </a:r>
          </a:p>
          <a:p>
            <a:pPr lvl="0">
              <a:buNone/>
            </a:pPr>
            <a:r>
              <a:rPr lang="fr-FR" sz="2400" dirty="0" smtClean="0"/>
              <a:t>       scrutins </a:t>
            </a:r>
            <a:r>
              <a:rPr lang="fr-FR" sz="2400" dirty="0"/>
              <a:t>de liste</a:t>
            </a:r>
          </a:p>
          <a:p>
            <a:pPr lvl="0">
              <a:buNone/>
            </a:pPr>
            <a:endParaRPr lang="fr-FR" sz="2400" dirty="0" smtClean="0">
              <a:solidFill>
                <a:srgbClr val="FFFF00"/>
              </a:solidFill>
            </a:endParaRPr>
          </a:p>
          <a:p>
            <a:r>
              <a:rPr lang="fr-FR" sz="2400" dirty="0" smtClean="0">
                <a:solidFill>
                  <a:srgbClr val="FFFF00"/>
                </a:solidFill>
              </a:rPr>
              <a:t>Pénalité financières </a:t>
            </a:r>
            <a:endParaRPr lang="fr-FR" sz="2400" dirty="0">
              <a:solidFill>
                <a:srgbClr val="FFFF00"/>
              </a:solidFill>
            </a:endParaRP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068960"/>
          </a:xfrm>
        </p:spPr>
        <p:txBody>
          <a:bodyPr>
            <a:normAutofit/>
          </a:bodyPr>
          <a:lstStyle/>
          <a:p>
            <a:pPr algn="l"/>
            <a:r>
              <a:rPr lang="fr-FR" sz="2400" b="1" u="sng" dirty="0">
                <a:solidFill>
                  <a:srgbClr val="FF0000"/>
                </a:solidFill>
              </a:rPr>
              <a:t>II : la parité aujourd’hui</a:t>
            </a:r>
            <a:r>
              <a:rPr lang="fr-FR" sz="2400" b="1" u="sng" dirty="0">
                <a:solidFill>
                  <a:schemeClr val="bg1"/>
                </a:solidFill>
              </a:rPr>
              <a:t/>
            </a:r>
            <a:br>
              <a:rPr lang="fr-FR" sz="2400" b="1" u="sng" dirty="0">
                <a:solidFill>
                  <a:schemeClr val="bg1"/>
                </a:solidFill>
              </a:rPr>
            </a:br>
            <a:r>
              <a:rPr lang="fr-FR" sz="2400" b="1" dirty="0" smtClean="0">
                <a:solidFill>
                  <a:schemeClr val="bg1"/>
                </a:solidFill>
              </a:rPr>
              <a:t>	</a:t>
            </a:r>
            <a:r>
              <a:rPr lang="fr-FR" sz="2400" b="1" u="sng" dirty="0" smtClean="0">
                <a:solidFill>
                  <a:srgbClr val="0070C0"/>
                </a:solidFill>
              </a:rPr>
              <a:t>A</a:t>
            </a:r>
            <a:r>
              <a:rPr lang="fr-FR" sz="2400" b="1" u="sng" dirty="0">
                <a:solidFill>
                  <a:srgbClr val="0070C0"/>
                </a:solidFill>
              </a:rPr>
              <a:t> : Un enjeu sociétal : L’importance du </a:t>
            </a:r>
            <a:r>
              <a:rPr lang="fr-FR" sz="2400" b="1" u="sng" dirty="0" smtClean="0">
                <a:solidFill>
                  <a:srgbClr val="0070C0"/>
                </a:solidFill>
              </a:rPr>
              <a:t>mode </a:t>
            </a:r>
            <a:r>
              <a:rPr lang="fr-FR" sz="2400" b="1" u="sng" dirty="0">
                <a:solidFill>
                  <a:srgbClr val="0070C0"/>
                </a:solidFill>
              </a:rPr>
              <a:t>de scrutin</a:t>
            </a:r>
            <a:r>
              <a:rPr lang="fr-FR" sz="2400" b="1" dirty="0">
                <a:solidFill>
                  <a:schemeClr val="bg1"/>
                </a:solidFill>
              </a:rPr>
              <a:t/>
            </a:r>
            <a:br>
              <a:rPr lang="fr-FR" sz="2400" b="1" dirty="0">
                <a:solidFill>
                  <a:schemeClr val="bg1"/>
                </a:solidFill>
              </a:rPr>
            </a:br>
            <a:r>
              <a:rPr lang="fr-FR" sz="2400" b="1" dirty="0" smtClean="0">
                <a:solidFill>
                  <a:schemeClr val="bg1"/>
                </a:solidFill>
              </a:rPr>
              <a:t>		      </a:t>
            </a:r>
            <a:r>
              <a:rPr lang="fr-FR" sz="2400" b="1" u="sng" dirty="0" smtClean="0">
                <a:solidFill>
                  <a:schemeClr val="bg1"/>
                </a:solidFill>
              </a:rPr>
              <a:t>1) Parité </a:t>
            </a:r>
            <a:r>
              <a:rPr lang="fr-FR" sz="2400" b="1" u="sng" dirty="0">
                <a:solidFill>
                  <a:schemeClr val="bg1"/>
                </a:solidFill>
              </a:rPr>
              <a:t>et scrutin proportionnel</a:t>
            </a:r>
            <a:r>
              <a:rPr lang="fr-FR" sz="3100" b="1" dirty="0"/>
              <a:t> </a:t>
            </a:r>
            <a:r>
              <a:rPr lang="fr-FR" dirty="0"/>
              <a:t/>
            </a:r>
            <a:br>
              <a:rPr lang="fr-FR" dirty="0"/>
            </a:br>
            <a:endParaRPr lang="fr-FR" dirty="0"/>
          </a:p>
        </p:txBody>
      </p:sp>
      <p:sp>
        <p:nvSpPr>
          <p:cNvPr id="3" name="Espace réservé du contenu 2"/>
          <p:cNvSpPr>
            <a:spLocks noGrp="1"/>
          </p:cNvSpPr>
          <p:nvPr>
            <p:ph idx="1"/>
          </p:nvPr>
        </p:nvSpPr>
        <p:spPr>
          <a:xfrm>
            <a:off x="457200" y="1844824"/>
            <a:ext cx="8229600" cy="4941168"/>
          </a:xfrm>
        </p:spPr>
        <p:txBody>
          <a:bodyPr>
            <a:normAutofit/>
          </a:bodyPr>
          <a:lstStyle/>
          <a:p>
            <a:pPr>
              <a:buNone/>
            </a:pPr>
            <a:r>
              <a:rPr lang="fr-FR" sz="2000" b="1" dirty="0" smtClean="0">
                <a:solidFill>
                  <a:schemeClr val="bg1"/>
                </a:solidFill>
                <a:sym typeface="Wingdings" pitchFamily="2" charset="2"/>
              </a:rPr>
              <a:t> </a:t>
            </a:r>
            <a:r>
              <a:rPr lang="fr-FR" sz="2000" b="1" dirty="0" smtClean="0">
                <a:solidFill>
                  <a:schemeClr val="bg1"/>
                </a:solidFill>
              </a:rPr>
              <a:t>Parité sur les listes :</a:t>
            </a:r>
          </a:p>
          <a:p>
            <a:pPr>
              <a:buNone/>
            </a:pPr>
            <a:endParaRPr lang="fr-FR" sz="2000" b="1" dirty="0" smtClean="0">
              <a:solidFill>
                <a:schemeClr val="bg1"/>
              </a:solidFill>
            </a:endParaRPr>
          </a:p>
          <a:p>
            <a:r>
              <a:rPr lang="fr-FR" sz="2000" b="1" dirty="0" smtClean="0">
                <a:solidFill>
                  <a:schemeClr val="bg1"/>
                </a:solidFill>
              </a:rPr>
              <a:t>Municipales &gt; 3500 hab.</a:t>
            </a:r>
          </a:p>
          <a:p>
            <a:r>
              <a:rPr lang="fr-FR" sz="2000" b="1" dirty="0" smtClean="0">
                <a:solidFill>
                  <a:schemeClr val="bg1"/>
                </a:solidFill>
              </a:rPr>
              <a:t>Election régionales ( + commission permanente)  </a:t>
            </a:r>
            <a:r>
              <a:rPr lang="fr-FR" sz="2000" b="1" dirty="0">
                <a:solidFill>
                  <a:schemeClr val="bg1"/>
                </a:solidFill>
              </a:rPr>
              <a:t>et </a:t>
            </a:r>
            <a:r>
              <a:rPr lang="fr-FR" sz="2000" b="1" dirty="0" smtClean="0">
                <a:solidFill>
                  <a:schemeClr val="bg1"/>
                </a:solidFill>
              </a:rPr>
              <a:t>européennes</a:t>
            </a:r>
          </a:p>
          <a:p>
            <a:r>
              <a:rPr lang="fr-FR" sz="2000" b="1" dirty="0" smtClean="0">
                <a:solidFill>
                  <a:schemeClr val="bg1"/>
                </a:solidFill>
              </a:rPr>
              <a:t>Election sénatoriale &gt;/ 4 sénateurs</a:t>
            </a:r>
          </a:p>
          <a:p>
            <a:endParaRPr lang="fr-FR" sz="2000" dirty="0" smtClean="0">
              <a:solidFill>
                <a:schemeClr val="bg1"/>
              </a:solidFill>
            </a:endParaRPr>
          </a:p>
          <a:p>
            <a:pPr>
              <a:buNone/>
            </a:pPr>
            <a:r>
              <a:rPr lang="fr-FR" sz="2000" b="1" dirty="0" smtClean="0">
                <a:solidFill>
                  <a:schemeClr val="bg1"/>
                </a:solidFill>
              </a:rPr>
              <a:t>			       </a:t>
            </a:r>
            <a:r>
              <a:rPr lang="fr-FR" sz="2000" b="1" u="sng" dirty="0" smtClean="0">
                <a:solidFill>
                  <a:schemeClr val="bg1"/>
                </a:solidFill>
              </a:rPr>
              <a:t>2) Scrutin uninominal</a:t>
            </a:r>
          </a:p>
          <a:p>
            <a:pPr>
              <a:buNone/>
            </a:pPr>
            <a:endParaRPr lang="fr-FR" sz="2000" b="1" dirty="0" smtClean="0">
              <a:solidFill>
                <a:schemeClr val="bg1"/>
              </a:solidFill>
            </a:endParaRPr>
          </a:p>
          <a:p>
            <a:r>
              <a:rPr lang="fr-FR" sz="2000" b="1" dirty="0" smtClean="0">
                <a:solidFill>
                  <a:schemeClr val="bg1"/>
                </a:solidFill>
              </a:rPr>
              <a:t>Les élections cantonales</a:t>
            </a:r>
          </a:p>
          <a:p>
            <a:r>
              <a:rPr lang="fr-FR" sz="2000" b="1" dirty="0" smtClean="0">
                <a:solidFill>
                  <a:schemeClr val="bg1"/>
                </a:solidFill>
              </a:rPr>
              <a:t>Les élections législatives</a:t>
            </a:r>
          </a:p>
          <a:p>
            <a:r>
              <a:rPr lang="fr-FR" sz="2000" b="1" dirty="0" smtClean="0">
                <a:solidFill>
                  <a:schemeClr val="bg1"/>
                </a:solidFill>
              </a:rPr>
              <a:t>Les sénatoriales si &lt; 4 sénateurs</a:t>
            </a:r>
          </a:p>
          <a:p>
            <a:r>
              <a:rPr lang="fr-FR" sz="2000" b="1" dirty="0" smtClean="0">
                <a:solidFill>
                  <a:schemeClr val="bg1"/>
                </a:solidFill>
              </a:rPr>
              <a:t>Les municipales si &lt; 3500 hab</a:t>
            </a:r>
            <a:r>
              <a:rPr lang="fr-FR" sz="2000" dirty="0" smtClean="0">
                <a:solidFill>
                  <a:schemeClr val="bg1"/>
                </a:solidFill>
              </a:rPr>
              <a:t>.</a:t>
            </a:r>
          </a:p>
          <a:p>
            <a:endParaRPr lang="fr-FR" sz="2000" dirty="0" smtClean="0">
              <a:solidFill>
                <a:schemeClr val="bg1"/>
              </a:solidFill>
            </a:endParaRPr>
          </a:p>
          <a:p>
            <a:endParaRPr lang="fr-FR" sz="2800" dirty="0" smtClean="0"/>
          </a:p>
          <a:p>
            <a:pPr>
              <a:buNone/>
            </a:pPr>
            <a:endParaRPr lang="fr-FR" sz="2800" b="1" u="sng" dirty="0">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724128" y="4941168"/>
            <a:ext cx="2592288" cy="369332"/>
          </a:xfrm>
          <a:prstGeom prst="rect">
            <a:avLst/>
          </a:prstGeom>
          <a:noFill/>
        </p:spPr>
        <p:txBody>
          <a:bodyPr wrap="square" rtlCol="0">
            <a:spAutoFit/>
          </a:bodyPr>
          <a:lstStyle/>
          <a:p>
            <a:pPr algn="ctr"/>
            <a:r>
              <a:rPr lang="fr-FR" dirty="0" smtClean="0"/>
              <a:t>     Effet d’entrainement</a:t>
            </a:r>
            <a:endParaRPr lang="fr-FR" dirty="0"/>
          </a:p>
        </p:txBody>
      </p:sp>
      <p:sp>
        <p:nvSpPr>
          <p:cNvPr id="7" name="ZoneTexte 6"/>
          <p:cNvSpPr txBox="1"/>
          <p:nvPr/>
        </p:nvSpPr>
        <p:spPr>
          <a:xfrm>
            <a:off x="1043608" y="764704"/>
            <a:ext cx="2520280" cy="646331"/>
          </a:xfrm>
          <a:prstGeom prst="rect">
            <a:avLst/>
          </a:prstGeom>
          <a:noFill/>
        </p:spPr>
        <p:txBody>
          <a:bodyPr wrap="square" rtlCol="0">
            <a:spAutoFit/>
          </a:bodyPr>
          <a:lstStyle/>
          <a:p>
            <a:r>
              <a:rPr lang="fr-FR" dirty="0" smtClean="0"/>
              <a:t>LES MUNICIPALES</a:t>
            </a:r>
          </a:p>
          <a:p>
            <a:endParaRPr lang="fr-FR" dirty="0"/>
          </a:p>
        </p:txBody>
      </p:sp>
      <p:pic>
        <p:nvPicPr>
          <p:cNvPr id="8" name="Espace réservé du contenu 3" descr="conseillers municipaux.jpg"/>
          <p:cNvPicPr>
            <a:picLocks noChangeAspect="1"/>
          </p:cNvPicPr>
          <p:nvPr/>
        </p:nvPicPr>
        <p:blipFill>
          <a:blip r:embed="rId3" cstate="print"/>
          <a:stretch>
            <a:fillRect/>
          </a:stretch>
        </p:blipFill>
        <p:spPr>
          <a:xfrm>
            <a:off x="4572001" y="0"/>
            <a:ext cx="4572000" cy="3887848"/>
          </a:xfrm>
          <a:prstGeom prst="rect">
            <a:avLst/>
          </a:prstGeom>
        </p:spPr>
      </p:pic>
      <p:pic>
        <p:nvPicPr>
          <p:cNvPr id="9" name="Espace réservé du contenu 9" descr="maires.jpg"/>
          <p:cNvPicPr>
            <a:picLocks noChangeAspect="1"/>
          </p:cNvPicPr>
          <p:nvPr/>
        </p:nvPicPr>
        <p:blipFill>
          <a:blip r:embed="rId4" cstate="print"/>
          <a:stretch>
            <a:fillRect/>
          </a:stretch>
        </p:blipFill>
        <p:spPr>
          <a:xfrm>
            <a:off x="0" y="2924944"/>
            <a:ext cx="5148064" cy="39330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arlement.jpg"/>
          <p:cNvPicPr>
            <a:picLocks noChangeAspect="1"/>
          </p:cNvPicPr>
          <p:nvPr/>
        </p:nvPicPr>
        <p:blipFill>
          <a:blip r:embed="rId3" cstate="print"/>
          <a:stretch>
            <a:fillRect/>
          </a:stretch>
        </p:blipFill>
        <p:spPr>
          <a:xfrm>
            <a:off x="4427984" y="0"/>
            <a:ext cx="4716016" cy="3600400"/>
          </a:xfrm>
          <a:prstGeom prst="rect">
            <a:avLst/>
          </a:prstGeom>
        </p:spPr>
      </p:pic>
      <p:sp>
        <p:nvSpPr>
          <p:cNvPr id="15" name="ZoneTexte 14"/>
          <p:cNvSpPr txBox="1"/>
          <p:nvPr/>
        </p:nvSpPr>
        <p:spPr>
          <a:xfrm>
            <a:off x="5004048" y="3645024"/>
            <a:ext cx="4139952" cy="2862322"/>
          </a:xfrm>
          <a:prstGeom prst="rect">
            <a:avLst/>
          </a:prstGeom>
          <a:noFill/>
        </p:spPr>
        <p:txBody>
          <a:bodyPr wrap="square" rtlCol="0">
            <a:spAutoFit/>
          </a:bodyPr>
          <a:lstStyle/>
          <a:p>
            <a:endParaRPr lang="fr-FR" dirty="0" smtClean="0"/>
          </a:p>
          <a:p>
            <a:r>
              <a:rPr lang="fr-FR" b="1" u="sng" dirty="0" smtClean="0"/>
              <a:t>Sénat</a:t>
            </a:r>
            <a:r>
              <a:rPr lang="fr-FR" dirty="0" smtClean="0"/>
              <a:t> : France N°6 après Belgique, pays bas, Espagne, Autriche, Irlande</a:t>
            </a:r>
          </a:p>
          <a:p>
            <a:endParaRPr lang="fr-FR" dirty="0" smtClean="0"/>
          </a:p>
          <a:p>
            <a:r>
              <a:rPr lang="fr-FR" b="1" u="sng" dirty="0" smtClean="0"/>
              <a:t>Assemblée: </a:t>
            </a:r>
            <a:r>
              <a:rPr lang="fr-FR" dirty="0" smtClean="0"/>
              <a:t>N° 19 en Europe</a:t>
            </a:r>
          </a:p>
          <a:p>
            <a:endParaRPr lang="fr-FR" dirty="0" smtClean="0"/>
          </a:p>
          <a:p>
            <a:endParaRPr lang="fr-FR" dirty="0" smtClean="0"/>
          </a:p>
          <a:p>
            <a:r>
              <a:rPr lang="fr-FR" dirty="0" smtClean="0"/>
              <a:t>Résultat probant dans les élections régionales pour les femmes mais….. Rares sont les présidentes</a:t>
            </a:r>
            <a:endParaRPr lang="fr-FR" dirty="0"/>
          </a:p>
        </p:txBody>
      </p:sp>
      <p:sp>
        <p:nvSpPr>
          <p:cNvPr id="16" name="ZoneTexte 15"/>
          <p:cNvSpPr txBox="1"/>
          <p:nvPr/>
        </p:nvSpPr>
        <p:spPr>
          <a:xfrm>
            <a:off x="611560" y="260648"/>
            <a:ext cx="3096344" cy="1477328"/>
          </a:xfrm>
          <a:prstGeom prst="rect">
            <a:avLst/>
          </a:prstGeom>
          <a:noFill/>
        </p:spPr>
        <p:txBody>
          <a:bodyPr wrap="square" rtlCol="0">
            <a:spAutoFit/>
          </a:bodyPr>
          <a:lstStyle/>
          <a:p>
            <a:r>
              <a:rPr lang="fr-FR" dirty="0" smtClean="0"/>
              <a:t>Un résultat toujours mince au parlement….</a:t>
            </a:r>
          </a:p>
          <a:p>
            <a:endParaRPr lang="fr-FR" dirty="0" smtClean="0"/>
          </a:p>
          <a:p>
            <a:r>
              <a:rPr lang="fr-FR" dirty="0" smtClean="0"/>
              <a:t>Mauvaise posture de la France: </a:t>
            </a:r>
            <a:r>
              <a:rPr lang="fr-FR" b="1" dirty="0" smtClean="0">
                <a:solidFill>
                  <a:srgbClr val="FF0000"/>
                </a:solidFill>
              </a:rPr>
              <a:t>18 / 27 </a:t>
            </a:r>
            <a:r>
              <a:rPr lang="fr-FR" dirty="0" smtClean="0"/>
              <a:t>dans l’UE</a:t>
            </a:r>
            <a:endParaRPr lang="fr-FR" dirty="0"/>
          </a:p>
        </p:txBody>
      </p:sp>
      <p:pic>
        <p:nvPicPr>
          <p:cNvPr id="7" name="Espace réservé du contenu 3" descr="chiffre parité.jpg"/>
          <p:cNvPicPr>
            <a:picLocks noGrp="1" noChangeAspect="1"/>
          </p:cNvPicPr>
          <p:nvPr>
            <p:ph idx="1"/>
          </p:nvPr>
        </p:nvPicPr>
        <p:blipFill>
          <a:blip r:embed="rId4" cstate="print"/>
          <a:stretch>
            <a:fillRect/>
          </a:stretch>
        </p:blipFill>
        <p:spPr>
          <a:xfrm>
            <a:off x="0" y="1844824"/>
            <a:ext cx="4572000" cy="501317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d+®put+®s europ+®ens.jpg"/>
          <p:cNvPicPr>
            <a:picLocks noChangeAspect="1"/>
          </p:cNvPicPr>
          <p:nvPr/>
        </p:nvPicPr>
        <p:blipFill>
          <a:blip r:embed="rId3" cstate="print"/>
          <a:stretch>
            <a:fillRect/>
          </a:stretch>
        </p:blipFill>
        <p:spPr>
          <a:xfrm>
            <a:off x="4572000" y="2492896"/>
            <a:ext cx="4572000" cy="4365104"/>
          </a:xfrm>
          <a:prstGeom prst="rect">
            <a:avLst/>
          </a:prstGeom>
        </p:spPr>
      </p:pic>
      <p:pic>
        <p:nvPicPr>
          <p:cNvPr id="6" name="Image 5" descr="CG CR.jpg"/>
          <p:cNvPicPr>
            <a:picLocks noChangeAspect="1"/>
          </p:cNvPicPr>
          <p:nvPr/>
        </p:nvPicPr>
        <p:blipFill>
          <a:blip r:embed="rId4" cstate="print"/>
          <a:stretch>
            <a:fillRect/>
          </a:stretch>
        </p:blipFill>
        <p:spPr>
          <a:xfrm>
            <a:off x="0" y="0"/>
            <a:ext cx="4788024" cy="4437112"/>
          </a:xfrm>
          <a:prstGeom prst="rect">
            <a:avLst/>
          </a:prstGeom>
        </p:spPr>
      </p:pic>
      <p:sp>
        <p:nvSpPr>
          <p:cNvPr id="9" name="ZoneTexte 8"/>
          <p:cNvSpPr txBox="1"/>
          <p:nvPr/>
        </p:nvSpPr>
        <p:spPr>
          <a:xfrm>
            <a:off x="323528" y="4869160"/>
            <a:ext cx="3744416" cy="1477328"/>
          </a:xfrm>
          <a:prstGeom prst="rect">
            <a:avLst/>
          </a:prstGeom>
          <a:noFill/>
        </p:spPr>
        <p:txBody>
          <a:bodyPr wrap="square" rtlCol="0">
            <a:spAutoFit/>
          </a:bodyPr>
          <a:lstStyle/>
          <a:p>
            <a:endParaRPr lang="fr-FR" dirty="0" smtClean="0"/>
          </a:p>
          <a:p>
            <a:r>
              <a:rPr lang="fr-FR" dirty="0" smtClean="0"/>
              <a:t>Un constat flagrant pour les élections cantonales ( sans contraintes ) et les élections régionales ( avec contraintes)</a:t>
            </a:r>
            <a:endParaRPr lang="fr-FR" dirty="0"/>
          </a:p>
        </p:txBody>
      </p:sp>
      <p:sp>
        <p:nvSpPr>
          <p:cNvPr id="10" name="ZoneTexte 9"/>
          <p:cNvSpPr txBox="1"/>
          <p:nvPr/>
        </p:nvSpPr>
        <p:spPr>
          <a:xfrm>
            <a:off x="5436096" y="548680"/>
            <a:ext cx="3096344" cy="646331"/>
          </a:xfrm>
          <a:prstGeom prst="rect">
            <a:avLst/>
          </a:prstGeom>
          <a:noFill/>
        </p:spPr>
        <p:txBody>
          <a:bodyPr wrap="square" rtlCol="0">
            <a:spAutoFit/>
          </a:bodyPr>
          <a:lstStyle/>
          <a:p>
            <a:r>
              <a:rPr lang="fr-FR" dirty="0" smtClean="0"/>
              <a:t>La France bon élève au parlement Européen</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1833</TotalTime>
  <Words>334</Words>
  <Application>Microsoft Office PowerPoint</Application>
  <PresentationFormat>Affichage à l'écran (4:3)</PresentationFormat>
  <Paragraphs>118</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Technique</vt:lpstr>
      <vt:lpstr>      « Petit aparté sur la parité »</vt:lpstr>
      <vt:lpstr>Et si nous partions de la….</vt:lpstr>
      <vt:lpstr> I : le principe de la parité  A : En quête de parité    1) Des avancées certaines……. </vt:lpstr>
      <vt:lpstr>    2) La bascule de 92 : </vt:lpstr>
      <vt:lpstr>   B : la révolution « constitutionnelle » et ces suites    1) Révision constitutionnelle  </vt:lpstr>
      <vt:lpstr>II : la parité aujourd’hui  A : Un enjeu sociétal : L’importance du mode de scrutin         1) Parité et scrutin proportionnel  </vt:lpstr>
      <vt:lpstr>Diapositive 7</vt:lpstr>
      <vt:lpstr>Diapositive 8</vt:lpstr>
      <vt:lpstr>Diapositive 9</vt:lpstr>
      <vt:lpstr>3) Constat des lois sur la parité:</vt:lpstr>
      <vt:lpstr>Diapositive 11</vt:lpstr>
      <vt:lpstr>  3) Les femmes: victimes collatérales de la     réforme des  Collectivités territoriales</vt:lpstr>
      <vt:lpstr> B : un véritable enjeu politique   1) UMP : Fillon veut frapper les partis au portefeuille </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Petit aparté sur la parité »</dc:title>
  <dc:creator>Utilisateur Windows</dc:creator>
  <cp:lastModifiedBy>Utilisateur Windows</cp:lastModifiedBy>
  <cp:revision>67</cp:revision>
  <dcterms:created xsi:type="dcterms:W3CDTF">2011-11-12T17:04:36Z</dcterms:created>
  <dcterms:modified xsi:type="dcterms:W3CDTF">2011-12-11T18:18:20Z</dcterms:modified>
</cp:coreProperties>
</file>