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7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91D6-017F-4253-AC8D-9FC87DA1F0B9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1EC3-B791-4390-B7E2-1B7C7437F5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0174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91D6-017F-4253-AC8D-9FC87DA1F0B9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1EC3-B791-4390-B7E2-1B7C7437F5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9880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91D6-017F-4253-AC8D-9FC87DA1F0B9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1EC3-B791-4390-B7E2-1B7C7437F5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10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91D6-017F-4253-AC8D-9FC87DA1F0B9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1EC3-B791-4390-B7E2-1B7C7437F5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3103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91D6-017F-4253-AC8D-9FC87DA1F0B9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1EC3-B791-4390-B7E2-1B7C7437F5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29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91D6-017F-4253-AC8D-9FC87DA1F0B9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1EC3-B791-4390-B7E2-1B7C7437F5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74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91D6-017F-4253-AC8D-9FC87DA1F0B9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1EC3-B791-4390-B7E2-1B7C7437F5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352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91D6-017F-4253-AC8D-9FC87DA1F0B9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1EC3-B791-4390-B7E2-1B7C7437F5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31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91D6-017F-4253-AC8D-9FC87DA1F0B9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1EC3-B791-4390-B7E2-1B7C7437F5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981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91D6-017F-4253-AC8D-9FC87DA1F0B9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1EC3-B791-4390-B7E2-1B7C7437F5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869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91D6-017F-4253-AC8D-9FC87DA1F0B9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1EC3-B791-4390-B7E2-1B7C7437F5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4084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B91D6-017F-4253-AC8D-9FC87DA1F0B9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31EC3-B791-4390-B7E2-1B7C7437F5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4107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ecteurs 18"/>
          <p:cNvSpPr/>
          <p:nvPr/>
        </p:nvSpPr>
        <p:spPr>
          <a:xfrm>
            <a:off x="702659" y="-1509"/>
            <a:ext cx="7416824" cy="6669360"/>
          </a:xfrm>
          <a:prstGeom prst="pie">
            <a:avLst>
              <a:gd name="adj1" fmla="val 4061"/>
              <a:gd name="adj2" fmla="val 8803508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8" name="Secteurs 17"/>
          <p:cNvSpPr/>
          <p:nvPr/>
        </p:nvSpPr>
        <p:spPr>
          <a:xfrm>
            <a:off x="702659" y="-1509"/>
            <a:ext cx="7416824" cy="6669360"/>
          </a:xfrm>
          <a:prstGeom prst="pie">
            <a:avLst>
              <a:gd name="adj1" fmla="val 13175150"/>
              <a:gd name="adj2" fmla="val 21580362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" name="Secteurs 16"/>
          <p:cNvSpPr/>
          <p:nvPr/>
        </p:nvSpPr>
        <p:spPr>
          <a:xfrm>
            <a:off x="702658" y="-7495"/>
            <a:ext cx="7451095" cy="6675345"/>
          </a:xfrm>
          <a:prstGeom prst="pie">
            <a:avLst>
              <a:gd name="adj1" fmla="val 8824459"/>
              <a:gd name="adj2" fmla="val 13175570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" name="Secteurs 15"/>
          <p:cNvSpPr/>
          <p:nvPr/>
        </p:nvSpPr>
        <p:spPr>
          <a:xfrm>
            <a:off x="1727684" y="935976"/>
            <a:ext cx="5328592" cy="4875655"/>
          </a:xfrm>
          <a:prstGeom prst="pie">
            <a:avLst>
              <a:gd name="adj1" fmla="val 677890"/>
              <a:gd name="adj2" fmla="val 8976643"/>
            </a:avLst>
          </a:prstGeom>
          <a:ln w="254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" name="Secteurs 14"/>
          <p:cNvSpPr/>
          <p:nvPr/>
        </p:nvSpPr>
        <p:spPr>
          <a:xfrm>
            <a:off x="1583668" y="1066762"/>
            <a:ext cx="5472608" cy="4592469"/>
          </a:xfrm>
          <a:prstGeom prst="pie">
            <a:avLst>
              <a:gd name="adj1" fmla="val 16191898"/>
              <a:gd name="adj2" fmla="val 682773"/>
            </a:avLst>
          </a:prstGeom>
          <a:ln w="254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" name="Secteurs 13"/>
          <p:cNvSpPr/>
          <p:nvPr/>
        </p:nvSpPr>
        <p:spPr>
          <a:xfrm>
            <a:off x="1583668" y="1066763"/>
            <a:ext cx="5616624" cy="4592469"/>
          </a:xfrm>
          <a:prstGeom prst="pie">
            <a:avLst>
              <a:gd name="adj1" fmla="val 12689133"/>
              <a:gd name="adj2" fmla="val 16150817"/>
            </a:avLst>
          </a:prstGeom>
          <a:ln w="254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Secteurs 12"/>
          <p:cNvSpPr/>
          <p:nvPr/>
        </p:nvSpPr>
        <p:spPr>
          <a:xfrm>
            <a:off x="1583668" y="1066764"/>
            <a:ext cx="5616624" cy="4592469"/>
          </a:xfrm>
          <a:prstGeom prst="pie">
            <a:avLst>
              <a:gd name="adj1" fmla="val 8824459"/>
              <a:gd name="adj2" fmla="val 12657712"/>
            </a:avLst>
          </a:prstGeom>
          <a:ln w="254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Secteurs 7"/>
          <p:cNvSpPr/>
          <p:nvPr/>
        </p:nvSpPr>
        <p:spPr>
          <a:xfrm>
            <a:off x="2591780" y="1750840"/>
            <a:ext cx="3528392" cy="3240360"/>
          </a:xfrm>
          <a:prstGeom prst="pie">
            <a:avLst>
              <a:gd name="adj1" fmla="val 6595481"/>
              <a:gd name="adj2" fmla="val 9451159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Secteurs 5"/>
          <p:cNvSpPr/>
          <p:nvPr/>
        </p:nvSpPr>
        <p:spPr>
          <a:xfrm>
            <a:off x="2591780" y="1768869"/>
            <a:ext cx="3528392" cy="3240360"/>
          </a:xfrm>
          <a:prstGeom prst="pie">
            <a:avLst>
              <a:gd name="adj1" fmla="val 16166414"/>
              <a:gd name="adj2" fmla="val 21594585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Secteurs 4"/>
          <p:cNvSpPr/>
          <p:nvPr/>
        </p:nvSpPr>
        <p:spPr>
          <a:xfrm>
            <a:off x="2591780" y="1768869"/>
            <a:ext cx="3528392" cy="3240360"/>
          </a:xfrm>
          <a:prstGeom prst="pie">
            <a:avLst>
              <a:gd name="adj1" fmla="val 9441846"/>
              <a:gd name="adj2" fmla="val 16200000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Secteurs 6"/>
          <p:cNvSpPr/>
          <p:nvPr/>
        </p:nvSpPr>
        <p:spPr>
          <a:xfrm>
            <a:off x="2596271" y="1750840"/>
            <a:ext cx="3528392" cy="3240360"/>
          </a:xfrm>
          <a:prstGeom prst="pie">
            <a:avLst>
              <a:gd name="adj1" fmla="val 21594647"/>
              <a:gd name="adj2" fmla="val 6603578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" name="Organigramme : Connecteur 3"/>
          <p:cNvSpPr/>
          <p:nvPr/>
        </p:nvSpPr>
        <p:spPr>
          <a:xfrm>
            <a:off x="3671900" y="2722948"/>
            <a:ext cx="1368152" cy="129614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Sources du droit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360467" y="2367526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Jurisprudence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2987868" y="2275192"/>
            <a:ext cx="1203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Textes</a:t>
            </a:r>
            <a:br>
              <a:rPr lang="fr-FR" dirty="0" smtClean="0"/>
            </a:br>
            <a:r>
              <a:rPr lang="fr-FR" dirty="0" smtClean="0"/>
              <a:t>(normes)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4693442" y="3973996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Doctrine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3002515" y="3834426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Coutume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4693442" y="1259141"/>
            <a:ext cx="1464247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Conseil d’Etat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5508104" y="1624244"/>
            <a:ext cx="2445413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Tribunaux administratifs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5859595" y="2120172"/>
            <a:ext cx="1844608" cy="110799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Juges :</a:t>
            </a:r>
            <a:br>
              <a:rPr lang="fr-FR" dirty="0" smtClean="0"/>
            </a:br>
            <a:r>
              <a:rPr lang="fr-FR" sz="1200" dirty="0" smtClean="0"/>
              <a:t>pénal ; des comptes ;</a:t>
            </a:r>
          </a:p>
          <a:p>
            <a:r>
              <a:rPr lang="fr-FR" sz="1200" dirty="0" smtClean="0"/>
              <a:t>civil (listes électorales ; </a:t>
            </a:r>
            <a:br>
              <a:rPr lang="fr-FR" sz="1200" dirty="0" smtClean="0"/>
            </a:br>
            <a:r>
              <a:rPr lang="fr-FR" sz="1200" dirty="0" smtClean="0"/>
              <a:t>contentieux associations) ;</a:t>
            </a:r>
            <a:r>
              <a:rPr lang="fr-FR" sz="1200" smtClean="0"/>
              <a:t/>
            </a:r>
            <a:br>
              <a:rPr lang="fr-FR" sz="1200" smtClean="0"/>
            </a:br>
            <a:r>
              <a:rPr lang="fr-FR" sz="1200" smtClean="0"/>
              <a:t>international (CEDH)</a:t>
            </a:r>
            <a:endParaRPr lang="fr-FR" sz="1200" dirty="0"/>
          </a:p>
        </p:txBody>
      </p:sp>
      <p:sp>
        <p:nvSpPr>
          <p:cNvPr id="23" name="ZoneTexte 22"/>
          <p:cNvSpPr txBox="1"/>
          <p:nvPr/>
        </p:nvSpPr>
        <p:spPr>
          <a:xfrm>
            <a:off x="4031043" y="935976"/>
            <a:ext cx="2334613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Conseil constitutionnel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3407411" y="1120642"/>
            <a:ext cx="1247265" cy="6463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Pouvoir </a:t>
            </a:r>
            <a:br>
              <a:rPr lang="fr-FR" dirty="0" smtClean="0"/>
            </a:br>
            <a:r>
              <a:rPr lang="fr-FR" dirty="0" smtClean="0"/>
              <a:t>constituant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2294590" y="1750840"/>
            <a:ext cx="1011302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fr-FR" dirty="0" smtClean="0"/>
              <a:t>Législatif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1584969" y="3204383"/>
            <a:ext cx="925574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fr-FR" dirty="0" smtClean="0"/>
              <a:t>Exécutif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2118772" y="4347774"/>
            <a:ext cx="1729961" cy="92333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AAI : CNIL</a:t>
            </a:r>
            <a:br>
              <a:rPr lang="fr-FR" dirty="0" smtClean="0"/>
            </a:br>
            <a:r>
              <a:rPr lang="fr-FR" dirty="0" smtClean="0"/>
              <a:t>CSA ; HATVP ; </a:t>
            </a:r>
            <a:br>
              <a:rPr lang="fr-FR" dirty="0" smtClean="0"/>
            </a:br>
            <a:r>
              <a:rPr lang="fr-FR" dirty="0" smtClean="0"/>
              <a:t>CNCCFP ; </a:t>
            </a:r>
            <a:r>
              <a:rPr lang="fr-FR" dirty="0" err="1" smtClean="0"/>
              <a:t>CNCep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5754302" y="4440107"/>
            <a:ext cx="1222707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Universités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3749112" y="5195628"/>
            <a:ext cx="1641988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Presse - médias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4860250" y="1998194"/>
            <a:ext cx="1061701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fr-FR" dirty="0" smtClean="0"/>
              <a:t>Judiciaire</a:t>
            </a:r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122829" y="3362996"/>
            <a:ext cx="1156086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Circulaires</a:t>
            </a:r>
            <a:endParaRPr lang="fr-FR" dirty="0"/>
          </a:p>
        </p:txBody>
      </p:sp>
      <p:sp>
        <p:nvSpPr>
          <p:cNvPr id="32" name="ZoneTexte 31"/>
          <p:cNvSpPr txBox="1"/>
          <p:nvPr/>
        </p:nvSpPr>
        <p:spPr>
          <a:xfrm>
            <a:off x="700872" y="3019717"/>
            <a:ext cx="868828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Arrêtés</a:t>
            </a:r>
            <a:endParaRPr lang="fr-FR" dirty="0"/>
          </a:p>
        </p:txBody>
      </p:sp>
      <p:sp>
        <p:nvSpPr>
          <p:cNvPr id="33" name="ZoneTexte 32"/>
          <p:cNvSpPr txBox="1"/>
          <p:nvPr/>
        </p:nvSpPr>
        <p:spPr>
          <a:xfrm>
            <a:off x="853272" y="2353616"/>
            <a:ext cx="898579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Décrets</a:t>
            </a:r>
            <a:endParaRPr lang="fr-FR" dirty="0"/>
          </a:p>
        </p:txBody>
      </p:sp>
      <p:sp>
        <p:nvSpPr>
          <p:cNvPr id="34" name="ZoneTexte 33"/>
          <p:cNvSpPr txBox="1"/>
          <p:nvPr/>
        </p:nvSpPr>
        <p:spPr>
          <a:xfrm>
            <a:off x="2322798" y="1066762"/>
            <a:ext cx="546945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Lois</a:t>
            </a:r>
            <a:endParaRPr lang="fr-FR" dirty="0"/>
          </a:p>
        </p:txBody>
      </p:sp>
      <p:sp>
        <p:nvSpPr>
          <p:cNvPr id="35" name="ZoneTexte 34"/>
          <p:cNvSpPr txBox="1"/>
          <p:nvPr/>
        </p:nvSpPr>
        <p:spPr>
          <a:xfrm>
            <a:off x="2415239" y="631294"/>
            <a:ext cx="1637564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Lois organiques</a:t>
            </a:r>
            <a:endParaRPr lang="fr-FR" dirty="0"/>
          </a:p>
        </p:txBody>
      </p:sp>
      <p:sp>
        <p:nvSpPr>
          <p:cNvPr id="36" name="ZoneTexte 35"/>
          <p:cNvSpPr txBox="1"/>
          <p:nvPr/>
        </p:nvSpPr>
        <p:spPr>
          <a:xfrm>
            <a:off x="3360506" y="176997"/>
            <a:ext cx="1341073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Constitution</a:t>
            </a:r>
            <a:endParaRPr lang="fr-FR" dirty="0"/>
          </a:p>
        </p:txBody>
      </p:sp>
      <p:sp>
        <p:nvSpPr>
          <p:cNvPr id="37" name="ZoneTexte 36"/>
          <p:cNvSpPr txBox="1"/>
          <p:nvPr/>
        </p:nvSpPr>
        <p:spPr>
          <a:xfrm>
            <a:off x="851362" y="1566174"/>
            <a:ext cx="1436675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Ordonnances</a:t>
            </a:r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6470948" y="1129480"/>
            <a:ext cx="2019142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Décisions de justice</a:t>
            </a:r>
            <a:endParaRPr lang="fr-FR" dirty="0"/>
          </a:p>
        </p:txBody>
      </p:sp>
      <p:sp>
        <p:nvSpPr>
          <p:cNvPr id="39" name="ZoneTexte 38"/>
          <p:cNvSpPr txBox="1"/>
          <p:nvPr/>
        </p:nvSpPr>
        <p:spPr>
          <a:xfrm>
            <a:off x="6365656" y="3821893"/>
            <a:ext cx="1849224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Articles de revues</a:t>
            </a:r>
            <a:endParaRPr lang="fr-FR" dirty="0"/>
          </a:p>
        </p:txBody>
      </p:sp>
      <p:sp>
        <p:nvSpPr>
          <p:cNvPr id="40" name="ZoneTexte 39"/>
          <p:cNvSpPr txBox="1"/>
          <p:nvPr/>
        </p:nvSpPr>
        <p:spPr>
          <a:xfrm>
            <a:off x="5119468" y="4806534"/>
            <a:ext cx="945836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Editeurs</a:t>
            </a:r>
            <a:endParaRPr lang="fr-FR" dirty="0"/>
          </a:p>
        </p:txBody>
      </p:sp>
      <p:sp>
        <p:nvSpPr>
          <p:cNvPr id="41" name="ZoneTexte 40"/>
          <p:cNvSpPr txBox="1"/>
          <p:nvPr/>
        </p:nvSpPr>
        <p:spPr>
          <a:xfrm>
            <a:off x="5634606" y="5336067"/>
            <a:ext cx="1510606" cy="92333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Traités et </a:t>
            </a:r>
            <a:br>
              <a:rPr lang="fr-FR" dirty="0" smtClean="0"/>
            </a:br>
            <a:r>
              <a:rPr lang="fr-FR" dirty="0" smtClean="0"/>
              <a:t>manuels ;</a:t>
            </a:r>
            <a:br>
              <a:rPr lang="fr-FR" dirty="0" smtClean="0"/>
            </a:br>
            <a:r>
              <a:rPr lang="fr-FR" dirty="0" smtClean="0"/>
              <a:t>encyclopédies</a:t>
            </a:r>
            <a:endParaRPr lang="fr-FR" dirty="0"/>
          </a:p>
        </p:txBody>
      </p:sp>
      <p:sp>
        <p:nvSpPr>
          <p:cNvPr id="42" name="ZoneTexte 41"/>
          <p:cNvSpPr txBox="1"/>
          <p:nvPr/>
        </p:nvSpPr>
        <p:spPr>
          <a:xfrm>
            <a:off x="6163013" y="3439176"/>
            <a:ext cx="1905971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« Portes étroites »</a:t>
            </a:r>
            <a:endParaRPr lang="fr-FR" dirty="0"/>
          </a:p>
        </p:txBody>
      </p:sp>
      <p:sp>
        <p:nvSpPr>
          <p:cNvPr id="43" name="ZoneTexte 42"/>
          <p:cNvSpPr txBox="1"/>
          <p:nvPr/>
        </p:nvSpPr>
        <p:spPr>
          <a:xfrm>
            <a:off x="1638794" y="5307123"/>
            <a:ext cx="1819729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Rapports annuels</a:t>
            </a:r>
            <a:endParaRPr lang="fr-FR" dirty="0"/>
          </a:p>
        </p:txBody>
      </p:sp>
      <p:sp>
        <p:nvSpPr>
          <p:cNvPr id="44" name="ZoneTexte 43"/>
          <p:cNvSpPr txBox="1"/>
          <p:nvPr/>
        </p:nvSpPr>
        <p:spPr>
          <a:xfrm>
            <a:off x="2187552" y="5823979"/>
            <a:ext cx="1600631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Avis - décisions</a:t>
            </a:r>
            <a:endParaRPr lang="fr-FR" dirty="0"/>
          </a:p>
        </p:txBody>
      </p:sp>
      <p:sp>
        <p:nvSpPr>
          <p:cNvPr id="45" name="ZoneTexte 44"/>
          <p:cNvSpPr txBox="1"/>
          <p:nvPr/>
        </p:nvSpPr>
        <p:spPr>
          <a:xfrm>
            <a:off x="853273" y="587084"/>
            <a:ext cx="1411628" cy="92333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Codes :</a:t>
            </a:r>
            <a:br>
              <a:rPr lang="fr-FR" dirty="0" smtClean="0"/>
            </a:br>
            <a:r>
              <a:rPr lang="fr-FR" dirty="0" smtClean="0"/>
              <a:t>          Partie L</a:t>
            </a:r>
            <a:br>
              <a:rPr lang="fr-FR" dirty="0" smtClean="0"/>
            </a:br>
            <a:r>
              <a:rPr lang="fr-FR" dirty="0" smtClean="0"/>
              <a:t>Partie R</a:t>
            </a:r>
            <a:endParaRPr lang="fr-FR" dirty="0"/>
          </a:p>
        </p:txBody>
      </p:sp>
      <p:sp>
        <p:nvSpPr>
          <p:cNvPr id="46" name="ZoneTexte 45"/>
          <p:cNvSpPr txBox="1"/>
          <p:nvPr/>
        </p:nvSpPr>
        <p:spPr>
          <a:xfrm>
            <a:off x="7145212" y="5564960"/>
            <a:ext cx="15215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Schéma des </a:t>
            </a:r>
            <a:r>
              <a:rPr lang="fr-FR" sz="1200" b="1" dirty="0" smtClean="0"/>
              <a:t>sources</a:t>
            </a:r>
            <a:r>
              <a:rPr lang="fr-FR" sz="1200" dirty="0" smtClean="0"/>
              <a:t>, </a:t>
            </a:r>
            <a:br>
              <a:rPr lang="fr-FR" sz="1200" dirty="0" smtClean="0"/>
            </a:br>
            <a:r>
              <a:rPr lang="fr-FR" sz="1200" dirty="0" smtClean="0"/>
              <a:t>des </a:t>
            </a:r>
            <a:r>
              <a:rPr lang="fr-FR" sz="1200" b="1" dirty="0" smtClean="0"/>
              <a:t>acteurs</a:t>
            </a:r>
            <a:r>
              <a:rPr lang="fr-FR" sz="1200" dirty="0" smtClean="0"/>
              <a:t> et des</a:t>
            </a:r>
            <a:br>
              <a:rPr lang="fr-FR" sz="1200" dirty="0" smtClean="0"/>
            </a:br>
            <a:r>
              <a:rPr lang="fr-FR" sz="1200" b="1" dirty="0" smtClean="0"/>
              <a:t>supports</a:t>
            </a:r>
            <a:r>
              <a:rPr lang="fr-FR" sz="1200" dirty="0" smtClean="0"/>
              <a:t> du droit </a:t>
            </a:r>
            <a:br>
              <a:rPr lang="fr-FR" sz="1200" dirty="0" smtClean="0"/>
            </a:br>
            <a:r>
              <a:rPr lang="fr-FR" sz="1200" dirty="0" smtClean="0"/>
              <a:t>en matière </a:t>
            </a:r>
            <a:r>
              <a:rPr lang="fr-FR" sz="1200" dirty="0" smtClean="0"/>
              <a:t>électorale</a:t>
            </a:r>
            <a:endParaRPr lang="fr-FR" sz="1200" dirty="0" smtClean="0"/>
          </a:p>
        </p:txBody>
      </p:sp>
      <p:sp>
        <p:nvSpPr>
          <p:cNvPr id="2" name="Triangle isocèle 1"/>
          <p:cNvSpPr/>
          <p:nvPr/>
        </p:nvSpPr>
        <p:spPr>
          <a:xfrm rot="1068326">
            <a:off x="520045" y="-192958"/>
            <a:ext cx="2664339" cy="3605968"/>
          </a:xfrm>
          <a:prstGeom prst="triangle">
            <a:avLst>
              <a:gd name="adj" fmla="val 100000"/>
            </a:avLst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2"/>
                </a:solidFill>
              </a:rPr>
              <a:t>Pyramide de la hiérarchie des normes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4300082" y="469820"/>
            <a:ext cx="2108654" cy="33855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(traités internationaux)</a:t>
            </a:r>
            <a:endParaRPr lang="fr-FR" i="1" dirty="0"/>
          </a:p>
        </p:txBody>
      </p:sp>
      <p:sp>
        <p:nvSpPr>
          <p:cNvPr id="3" name="Rectangle 2"/>
          <p:cNvSpPr/>
          <p:nvPr/>
        </p:nvSpPr>
        <p:spPr>
          <a:xfrm>
            <a:off x="7884368" y="5564960"/>
            <a:ext cx="588204" cy="168296"/>
          </a:xfrm>
          <a:prstGeom prst="rect">
            <a:avLst/>
          </a:prstGeom>
          <a:solidFill>
            <a:schemeClr val="accent6">
              <a:lumMod val="75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7365313" y="5733256"/>
            <a:ext cx="519055" cy="216024"/>
          </a:xfrm>
          <a:prstGeom prst="rect">
            <a:avLst/>
          </a:prstGeom>
          <a:solidFill>
            <a:schemeClr val="accent3">
              <a:lumMod val="60000"/>
              <a:lumOff val="4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7115999" y="5949280"/>
            <a:ext cx="588204" cy="216024"/>
          </a:xfrm>
          <a:prstGeom prst="rect">
            <a:avLst/>
          </a:prstGeom>
          <a:solidFill>
            <a:schemeClr val="bg1">
              <a:lumMod val="65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885994" y="4037714"/>
            <a:ext cx="2664255" cy="33855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Pratiques locales (non écrites)</a:t>
            </a:r>
            <a:endParaRPr lang="fr-FR" sz="1600" i="1" dirty="0"/>
          </a:p>
        </p:txBody>
      </p:sp>
      <p:sp>
        <p:nvSpPr>
          <p:cNvPr id="51" name="ZoneTexte 50"/>
          <p:cNvSpPr txBox="1"/>
          <p:nvPr/>
        </p:nvSpPr>
        <p:spPr>
          <a:xfrm>
            <a:off x="631815" y="3732328"/>
            <a:ext cx="1294200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i="1" dirty="0" smtClean="0"/>
              <a:t>Formulaires</a:t>
            </a:r>
            <a:endParaRPr lang="fr-FR" i="1" dirty="0"/>
          </a:p>
        </p:txBody>
      </p:sp>
      <p:sp>
        <p:nvSpPr>
          <p:cNvPr id="52" name="ZoneTexte 51"/>
          <p:cNvSpPr txBox="1"/>
          <p:nvPr/>
        </p:nvSpPr>
        <p:spPr>
          <a:xfrm>
            <a:off x="447423" y="4643995"/>
            <a:ext cx="1757212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i="1" dirty="0" smtClean="0"/>
              <a:t>Guides pratiques</a:t>
            </a:r>
            <a:endParaRPr lang="fr-FR" i="1" dirty="0"/>
          </a:p>
        </p:txBody>
      </p:sp>
      <p:sp>
        <p:nvSpPr>
          <p:cNvPr id="53" name="ZoneTexte 52"/>
          <p:cNvSpPr txBox="1"/>
          <p:nvPr/>
        </p:nvSpPr>
        <p:spPr>
          <a:xfrm>
            <a:off x="6518056" y="4158662"/>
            <a:ext cx="1932324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Actes de colloques</a:t>
            </a:r>
            <a:endParaRPr lang="fr-FR" dirty="0"/>
          </a:p>
        </p:txBody>
      </p:sp>
      <p:sp>
        <p:nvSpPr>
          <p:cNvPr id="54" name="ZoneTexte 53"/>
          <p:cNvSpPr txBox="1"/>
          <p:nvPr/>
        </p:nvSpPr>
        <p:spPr>
          <a:xfrm>
            <a:off x="179512" y="6523398"/>
            <a:ext cx="3870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CC-0 @</a:t>
            </a:r>
            <a:r>
              <a:rPr lang="fr-FR" dirty="0" err="1" smtClean="0"/>
              <a:t>cottinstef</a:t>
            </a:r>
            <a:r>
              <a:rPr lang="fr-FR" dirty="0" smtClean="0"/>
              <a:t> @</a:t>
            </a:r>
            <a:r>
              <a:rPr lang="fr-FR" dirty="0" err="1" smtClean="0"/>
              <a:t>droitelectoral</a:t>
            </a:r>
            <a:r>
              <a:rPr lang="fr-FR" dirty="0" smtClean="0"/>
              <a:t>, 2018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496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84</Words>
  <Application>Microsoft Office PowerPoint</Application>
  <PresentationFormat>Affichage à l'écran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SPM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COTTIN Stephane</dc:creator>
  <cp:lastModifiedBy>COTTIN Stephane</cp:lastModifiedBy>
  <cp:revision>13</cp:revision>
  <cp:lastPrinted>2018-09-27T15:24:43Z</cp:lastPrinted>
  <dcterms:created xsi:type="dcterms:W3CDTF">2018-09-25T14:24:40Z</dcterms:created>
  <dcterms:modified xsi:type="dcterms:W3CDTF">2018-09-27T15:28:11Z</dcterms:modified>
</cp:coreProperties>
</file>