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8" r:id="rId1"/>
  </p:sldMasterIdLst>
  <p:sldIdLst>
    <p:sldId id="256" r:id="rId2"/>
    <p:sldId id="257" r:id="rId3"/>
    <p:sldId id="258" r:id="rId4"/>
    <p:sldId id="259" r:id="rId5"/>
    <p:sldId id="261" r:id="rId6"/>
    <p:sldId id="262" r:id="rId7"/>
    <p:sldId id="263" r:id="rId8"/>
    <p:sldId id="260" r:id="rId9"/>
    <p:sldId id="264" r:id="rId10"/>
    <p:sldId id="265" r:id="rId11"/>
    <p:sldId id="266" r:id="rId12"/>
    <p:sldId id="270" r:id="rId13"/>
    <p:sldId id="268" r:id="rId14"/>
    <p:sldId id="269"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1" d="100"/>
          <a:sy n="71" d="100"/>
        </p:scale>
        <p:origin x="62" y="3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40430D4-BFAB-4885-A66E-3CFB3FA35B09}" type="datetimeFigureOut">
              <a:rPr lang="fr-FR" smtClean="0"/>
              <a:t>14/04/2020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3C4873A-110B-47D5-B0C0-D9C1EB92AE96}" type="slidenum">
              <a:rPr lang="fr-FR" smtClean="0"/>
              <a:t>‹N°›</a:t>
            </a:fld>
            <a:endParaRPr lang="fr-FR"/>
          </a:p>
        </p:txBody>
      </p:sp>
    </p:spTree>
    <p:extLst>
      <p:ext uri="{BB962C8B-B14F-4D97-AF65-F5344CB8AC3E}">
        <p14:creationId xmlns:p14="http://schemas.microsoft.com/office/powerpoint/2010/main" val="2207593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fr-FR"/>
              <a:t>Modifiez le style du titre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fr-FR"/>
              <a:t>Cliquez sur l'icône pour ajouter une image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40430D4-BFAB-4885-A66E-3CFB3FA35B09}" type="datetimeFigureOut">
              <a:rPr lang="fr-FR" smtClean="0"/>
              <a:t>14/04/2020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3C4873A-110B-47D5-B0C0-D9C1EB92AE96}" type="slidenum">
              <a:rPr lang="fr-FR" smtClean="0"/>
              <a:t>‹N°›</a:t>
            </a:fld>
            <a:endParaRPr lang="fr-FR"/>
          </a:p>
        </p:txBody>
      </p:sp>
    </p:spTree>
    <p:extLst>
      <p:ext uri="{BB962C8B-B14F-4D97-AF65-F5344CB8AC3E}">
        <p14:creationId xmlns:p14="http://schemas.microsoft.com/office/powerpoint/2010/main" val="21097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fr-FR"/>
              <a:t>Modifiez le style du titre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40430D4-BFAB-4885-A66E-3CFB3FA35B09}" type="datetimeFigureOut">
              <a:rPr lang="fr-FR" smtClean="0"/>
              <a:t>14/04/2020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3C4873A-110B-47D5-B0C0-D9C1EB92AE96}" type="slidenum">
              <a:rPr lang="fr-FR" smtClean="0"/>
              <a:t>‹N°›</a:t>
            </a:fld>
            <a:endParaRPr lang="fr-FR"/>
          </a:p>
        </p:txBody>
      </p:sp>
    </p:spTree>
    <p:extLst>
      <p:ext uri="{BB962C8B-B14F-4D97-AF65-F5344CB8AC3E}">
        <p14:creationId xmlns:p14="http://schemas.microsoft.com/office/powerpoint/2010/main" val="1356421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fr-FR"/>
              <a:t>Modifiez le style du titre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fr-FR"/>
              <a:t>Cliquez pour modifier les styles du texte du masque</a:t>
            </a:r>
          </a:p>
        </p:txBody>
      </p:sp>
      <p:sp>
        <p:nvSpPr>
          <p:cNvPr id="2" name="Date Placeholder 1"/>
          <p:cNvSpPr>
            <a:spLocks noGrp="1"/>
          </p:cNvSpPr>
          <p:nvPr>
            <p:ph type="dt" sz="half" idx="10"/>
          </p:nvPr>
        </p:nvSpPr>
        <p:spPr/>
        <p:txBody>
          <a:bodyPr/>
          <a:lstStyle/>
          <a:p>
            <a:fld id="{B40430D4-BFAB-4885-A66E-3CFB3FA35B09}" type="datetimeFigureOut">
              <a:rPr lang="fr-FR" smtClean="0"/>
              <a:t>14/04/2020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3C4873A-110B-47D5-B0C0-D9C1EB92AE96}" type="slidenum">
              <a:rPr lang="fr-FR" smtClean="0"/>
              <a:t>‹N°›</a:t>
            </a:fld>
            <a:endParaRPr lang="fr-FR"/>
          </a:p>
        </p:txBody>
      </p:sp>
    </p:spTree>
    <p:extLst>
      <p:ext uri="{BB962C8B-B14F-4D97-AF65-F5344CB8AC3E}">
        <p14:creationId xmlns:p14="http://schemas.microsoft.com/office/powerpoint/2010/main" val="3132622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40430D4-BFAB-4885-A66E-3CFB3FA35B09}" type="datetimeFigureOut">
              <a:rPr lang="fr-FR" smtClean="0"/>
              <a:t>14/04/2020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3C4873A-110B-47D5-B0C0-D9C1EB92AE96}" type="slidenum">
              <a:rPr lang="fr-FR" smtClean="0"/>
              <a:t>‹N°›</a:t>
            </a:fld>
            <a:endParaRPr lang="fr-FR"/>
          </a:p>
        </p:txBody>
      </p:sp>
    </p:spTree>
    <p:extLst>
      <p:ext uri="{BB962C8B-B14F-4D97-AF65-F5344CB8AC3E}">
        <p14:creationId xmlns:p14="http://schemas.microsoft.com/office/powerpoint/2010/main" val="1429738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40430D4-BFAB-4885-A66E-3CFB3FA35B09}" type="datetimeFigureOut">
              <a:rPr lang="fr-FR" smtClean="0"/>
              <a:t>14/04/2020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3C4873A-110B-47D5-B0C0-D9C1EB92AE96}" type="slidenum">
              <a:rPr lang="fr-FR" smtClean="0"/>
              <a:t>‹N°›</a:t>
            </a:fld>
            <a:endParaRPr lang="fr-FR"/>
          </a:p>
        </p:txBody>
      </p:sp>
    </p:spTree>
    <p:extLst>
      <p:ext uri="{BB962C8B-B14F-4D97-AF65-F5344CB8AC3E}">
        <p14:creationId xmlns:p14="http://schemas.microsoft.com/office/powerpoint/2010/main" val="43235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fr-FR"/>
              <a:t>Modifiez le style du titre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40430D4-BFAB-4885-A66E-3CFB3FA35B09}" type="datetimeFigureOut">
              <a:rPr lang="fr-FR" smtClean="0"/>
              <a:t>14/04/2020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3C4873A-110B-47D5-B0C0-D9C1EB92AE96}" type="slidenum">
              <a:rPr lang="fr-FR" smtClean="0"/>
              <a:t>‹N°›</a:t>
            </a:fld>
            <a:endParaRPr lang="fr-FR"/>
          </a:p>
        </p:txBody>
      </p:sp>
    </p:spTree>
    <p:extLst>
      <p:ext uri="{BB962C8B-B14F-4D97-AF65-F5344CB8AC3E}">
        <p14:creationId xmlns:p14="http://schemas.microsoft.com/office/powerpoint/2010/main" val="51811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fr-FR"/>
              <a:t>Modifiez le style du titre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40430D4-BFAB-4885-A66E-3CFB3FA35B09}" type="datetimeFigureOut">
              <a:rPr lang="fr-FR" smtClean="0"/>
              <a:t>14/04/2020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3C4873A-110B-47D5-B0C0-D9C1EB92AE96}" type="slidenum">
              <a:rPr lang="fr-FR" smtClean="0"/>
              <a:t>‹N°›</a:t>
            </a:fld>
            <a:endParaRPr lang="fr-FR"/>
          </a:p>
        </p:txBody>
      </p:sp>
    </p:spTree>
    <p:extLst>
      <p:ext uri="{BB962C8B-B14F-4D97-AF65-F5344CB8AC3E}">
        <p14:creationId xmlns:p14="http://schemas.microsoft.com/office/powerpoint/2010/main" val="410408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40430D4-BFAB-4885-A66E-3CFB3FA35B09}" type="datetimeFigureOut">
              <a:rPr lang="fr-FR" smtClean="0"/>
              <a:t>14/04/2020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3C4873A-110B-47D5-B0C0-D9C1EB92AE96}" type="slidenum">
              <a:rPr lang="fr-FR" smtClean="0"/>
              <a:t>‹N°›</a:t>
            </a:fld>
            <a:endParaRPr lang="fr-FR"/>
          </a:p>
        </p:txBody>
      </p:sp>
    </p:spTree>
    <p:extLst>
      <p:ext uri="{BB962C8B-B14F-4D97-AF65-F5344CB8AC3E}">
        <p14:creationId xmlns:p14="http://schemas.microsoft.com/office/powerpoint/2010/main" val="193604866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40430D4-BFAB-4885-A66E-3CFB3FA35B09}" type="datetimeFigureOut">
              <a:rPr lang="fr-FR" smtClean="0"/>
              <a:t>14/04/2020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3C4873A-110B-47D5-B0C0-D9C1EB92AE96}" type="slidenum">
              <a:rPr lang="fr-FR" smtClean="0"/>
              <a:t>‹N°›</a:t>
            </a:fld>
            <a:endParaRPr lang="fr-FR"/>
          </a:p>
        </p:txBody>
      </p:sp>
    </p:spTree>
    <p:extLst>
      <p:ext uri="{BB962C8B-B14F-4D97-AF65-F5344CB8AC3E}">
        <p14:creationId xmlns:p14="http://schemas.microsoft.com/office/powerpoint/2010/main" val="214240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40430D4-BFAB-4885-A66E-3CFB3FA35B09}" type="datetimeFigureOut">
              <a:rPr lang="fr-FR" smtClean="0"/>
              <a:t>14/04/2020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3C4873A-110B-47D5-B0C0-D9C1EB92AE96}" type="slidenum">
              <a:rPr lang="fr-FR" smtClean="0"/>
              <a:t>‹N°›</a:t>
            </a:fld>
            <a:endParaRPr lang="fr-FR"/>
          </a:p>
        </p:txBody>
      </p:sp>
    </p:spTree>
    <p:extLst>
      <p:ext uri="{BB962C8B-B14F-4D97-AF65-F5344CB8AC3E}">
        <p14:creationId xmlns:p14="http://schemas.microsoft.com/office/powerpoint/2010/main" val="632751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430D4-BFAB-4885-A66E-3CFB3FA35B09}" type="datetimeFigureOut">
              <a:rPr lang="fr-FR" smtClean="0"/>
              <a:t>14/04/2020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3C4873A-110B-47D5-B0C0-D9C1EB92AE96}" type="slidenum">
              <a:rPr lang="fr-FR" smtClean="0"/>
              <a:t>‹N°›</a:t>
            </a:fld>
            <a:endParaRPr lang="fr-FR"/>
          </a:p>
        </p:txBody>
      </p:sp>
    </p:spTree>
    <p:extLst>
      <p:ext uri="{BB962C8B-B14F-4D97-AF65-F5344CB8AC3E}">
        <p14:creationId xmlns:p14="http://schemas.microsoft.com/office/powerpoint/2010/main" val="272708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fr-FR"/>
              <a:t>Modifiez le style du titre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40430D4-BFAB-4885-A66E-3CFB3FA35B09}" type="datetimeFigureOut">
              <a:rPr lang="fr-FR" smtClean="0"/>
              <a:t>14/04/2020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3C4873A-110B-47D5-B0C0-D9C1EB92AE96}" type="slidenum">
              <a:rPr lang="fr-FR" smtClean="0"/>
              <a:t>‹N°›</a:t>
            </a:fld>
            <a:endParaRPr lang="fr-FR"/>
          </a:p>
        </p:txBody>
      </p:sp>
    </p:spTree>
    <p:extLst>
      <p:ext uri="{BB962C8B-B14F-4D97-AF65-F5344CB8AC3E}">
        <p14:creationId xmlns:p14="http://schemas.microsoft.com/office/powerpoint/2010/main" val="3687797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fr-FR"/>
              <a:t>Modifiez le style du titre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fr-FR"/>
              <a:t>Cliquez sur l'icône pour ajouter une image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885810" y="6041362"/>
            <a:ext cx="976879" cy="365125"/>
          </a:xfrm>
        </p:spPr>
        <p:txBody>
          <a:bodyPr/>
          <a:lstStyle/>
          <a:p>
            <a:fld id="{B40430D4-BFAB-4885-A66E-3CFB3FA35B09}" type="datetimeFigureOut">
              <a:rPr lang="fr-FR" smtClean="0"/>
              <a:t>14/04/2020</a:t>
            </a:fld>
            <a:endParaRPr lang="fr-FR"/>
          </a:p>
        </p:txBody>
      </p:sp>
      <p:sp>
        <p:nvSpPr>
          <p:cNvPr id="6" name="Footer Placeholder 5"/>
          <p:cNvSpPr>
            <a:spLocks noGrp="1"/>
          </p:cNvSpPr>
          <p:nvPr>
            <p:ph type="ftr" sz="quarter" idx="11"/>
          </p:nvPr>
        </p:nvSpPr>
        <p:spPr>
          <a:xfrm>
            <a:off x="590396" y="6041362"/>
            <a:ext cx="3295413" cy="365125"/>
          </a:xfrm>
        </p:spPr>
        <p:txBody>
          <a:bodyPr/>
          <a:lstStyle/>
          <a:p>
            <a:endParaRPr lang="fr-FR"/>
          </a:p>
        </p:txBody>
      </p:sp>
      <p:sp>
        <p:nvSpPr>
          <p:cNvPr id="7" name="Slide Number Placeholder 6"/>
          <p:cNvSpPr>
            <a:spLocks noGrp="1"/>
          </p:cNvSpPr>
          <p:nvPr>
            <p:ph type="sldNum" sz="quarter" idx="12"/>
          </p:nvPr>
        </p:nvSpPr>
        <p:spPr>
          <a:xfrm>
            <a:off x="4862689" y="5915888"/>
            <a:ext cx="1062155" cy="490599"/>
          </a:xfrm>
        </p:spPr>
        <p:txBody>
          <a:bodyPr/>
          <a:lstStyle/>
          <a:p>
            <a:fld id="{A3C4873A-110B-47D5-B0C0-D9C1EB92AE96}" type="slidenum">
              <a:rPr lang="fr-FR" smtClean="0"/>
              <a:t>‹N°›</a:t>
            </a:fld>
            <a:endParaRPr lang="fr-FR"/>
          </a:p>
        </p:txBody>
      </p:sp>
    </p:spTree>
    <p:extLst>
      <p:ext uri="{BB962C8B-B14F-4D97-AF65-F5344CB8AC3E}">
        <p14:creationId xmlns:p14="http://schemas.microsoft.com/office/powerpoint/2010/main" val="54313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fr-FR"/>
              <a:t>Modifiez le style du titre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fr-F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B40430D4-BFAB-4885-A66E-3CFB3FA35B09}" type="datetimeFigureOut">
              <a:rPr lang="fr-FR" smtClean="0"/>
              <a:t>14/04/2020</a:t>
            </a:fld>
            <a:endParaRPr lang="fr-F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3C4873A-110B-47D5-B0C0-D9C1EB92AE96}" type="slidenum">
              <a:rPr lang="fr-FR" smtClean="0"/>
              <a:t>‹N°›</a:t>
            </a:fld>
            <a:endParaRPr lang="fr-FR"/>
          </a:p>
        </p:txBody>
      </p:sp>
    </p:spTree>
    <p:extLst>
      <p:ext uri="{BB962C8B-B14F-4D97-AF65-F5344CB8AC3E}">
        <p14:creationId xmlns:p14="http://schemas.microsoft.com/office/powerpoint/2010/main" val="1469244555"/>
      </p:ext>
    </p:extLst>
  </p:cSld>
  <p:clrMap bg1="dk1" tx1="lt1" bg2="dk2" tx2="lt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 id="2147484400" r:id="rId12"/>
    <p:sldLayoutId id="2147484401" r:id="rId13"/>
    <p:sldLayoutId id="2147484402"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4C1FF46-3628-4D7F-A6F1-F523B1DA8F9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05382" y="166253"/>
            <a:ext cx="8229600" cy="4590473"/>
          </a:xfrm>
          <a:prstGeom prst="rect">
            <a:avLst/>
          </a:prstGeom>
          <a:noFill/>
          <a:ln>
            <a:noFill/>
          </a:ln>
        </p:spPr>
      </p:pic>
      <p:sp>
        <p:nvSpPr>
          <p:cNvPr id="5" name="Titre 1">
            <a:extLst>
              <a:ext uri="{FF2B5EF4-FFF2-40B4-BE49-F238E27FC236}">
                <a16:creationId xmlns:a16="http://schemas.microsoft.com/office/drawing/2014/main" id="{1ACFB938-2829-4EF3-9858-98A50C8900D6}"/>
              </a:ext>
            </a:extLst>
          </p:cNvPr>
          <p:cNvSpPr txBox="1">
            <a:spLocks/>
          </p:cNvSpPr>
          <p:nvPr/>
        </p:nvSpPr>
        <p:spPr>
          <a:xfrm>
            <a:off x="791528" y="5434836"/>
            <a:ext cx="10790872"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8800" dirty="0"/>
              <a:t>Le </a:t>
            </a:r>
            <a:r>
              <a:rPr lang="fr-FR" sz="8800" dirty="0" err="1"/>
              <a:t>gerrymandering</a:t>
            </a:r>
            <a:endParaRPr lang="fr-FR" sz="8800" dirty="0"/>
          </a:p>
        </p:txBody>
      </p:sp>
      <p:sp>
        <p:nvSpPr>
          <p:cNvPr id="6" name="Titre 1">
            <a:extLst>
              <a:ext uri="{FF2B5EF4-FFF2-40B4-BE49-F238E27FC236}">
                <a16:creationId xmlns:a16="http://schemas.microsoft.com/office/drawing/2014/main" id="{D8E688EB-3D0C-408F-860B-D319E0F76AE2}"/>
              </a:ext>
            </a:extLst>
          </p:cNvPr>
          <p:cNvSpPr txBox="1">
            <a:spLocks/>
          </p:cNvSpPr>
          <p:nvPr/>
        </p:nvSpPr>
        <p:spPr>
          <a:xfrm>
            <a:off x="157018" y="166253"/>
            <a:ext cx="4385454" cy="3094183"/>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dirty="0"/>
              <a:t>EXPOSE DROIT ELECTORAL</a:t>
            </a:r>
          </a:p>
          <a:p>
            <a:r>
              <a:rPr lang="fr-FR" sz="3200" dirty="0"/>
              <a:t>JJ Rihm </a:t>
            </a:r>
          </a:p>
          <a:p>
            <a:r>
              <a:rPr lang="fr-FR" sz="3200" dirty="0"/>
              <a:t>Avril 2020</a:t>
            </a:r>
          </a:p>
          <a:p>
            <a:endParaRPr lang="fr-FR" sz="3200" dirty="0"/>
          </a:p>
        </p:txBody>
      </p:sp>
      <p:sp>
        <p:nvSpPr>
          <p:cNvPr id="7" name="Rectangle 6">
            <a:extLst>
              <a:ext uri="{FF2B5EF4-FFF2-40B4-BE49-F238E27FC236}">
                <a16:creationId xmlns:a16="http://schemas.microsoft.com/office/drawing/2014/main" id="{D4094E00-5269-471C-9E47-3F75C55CCBD6}"/>
              </a:ext>
            </a:extLst>
          </p:cNvPr>
          <p:cNvSpPr/>
          <p:nvPr/>
        </p:nvSpPr>
        <p:spPr>
          <a:xfrm>
            <a:off x="3759201" y="4500570"/>
            <a:ext cx="5412504" cy="307777"/>
          </a:xfrm>
          <a:prstGeom prst="rect">
            <a:avLst/>
          </a:prstGeom>
        </p:spPr>
        <p:txBody>
          <a:bodyPr wrap="square">
            <a:spAutoFit/>
          </a:bodyPr>
          <a:lstStyle/>
          <a:p>
            <a:r>
              <a:rPr lang="fr-FR" sz="1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14</a:t>
            </a:r>
            <a:r>
              <a:rPr lang="fr-FR" sz="1400" i="1" baseline="30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ème</a:t>
            </a:r>
            <a:r>
              <a:rPr lang="fr-FR" sz="1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district de Pennsylvanie avant les </a:t>
            </a:r>
            <a:r>
              <a:rPr lang="fr-FR" sz="1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midterms</a:t>
            </a:r>
            <a:r>
              <a:rPr lang="fr-FR" sz="1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2018</a:t>
            </a:r>
            <a:endParaRPr lang="fr-FR" sz="1400" i="1" dirty="0">
              <a:solidFill>
                <a:schemeClr val="accent1">
                  <a:lumMod val="75000"/>
                </a:schemeClr>
              </a:solidFill>
            </a:endParaRPr>
          </a:p>
        </p:txBody>
      </p:sp>
    </p:spTree>
    <p:extLst>
      <p:ext uri="{BB962C8B-B14F-4D97-AF65-F5344CB8AC3E}">
        <p14:creationId xmlns:p14="http://schemas.microsoft.com/office/powerpoint/2010/main" val="123711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AB62DD-AF26-4400-A5E0-794AA5FA2291}"/>
              </a:ext>
            </a:extLst>
          </p:cNvPr>
          <p:cNvSpPr>
            <a:spLocks noGrp="1"/>
          </p:cNvSpPr>
          <p:nvPr>
            <p:ph type="title"/>
          </p:nvPr>
        </p:nvSpPr>
        <p:spPr/>
        <p:txBody>
          <a:bodyPr/>
          <a:lstStyle/>
          <a:p>
            <a:r>
              <a:rPr lang="fr-FR" dirty="0"/>
              <a:t>Un cadre institutionnel favorable… </a:t>
            </a:r>
          </a:p>
        </p:txBody>
      </p:sp>
      <p:sp>
        <p:nvSpPr>
          <p:cNvPr id="4" name="Espace réservé du contenu 2">
            <a:extLst>
              <a:ext uri="{FF2B5EF4-FFF2-40B4-BE49-F238E27FC236}">
                <a16:creationId xmlns:a16="http://schemas.microsoft.com/office/drawing/2014/main" id="{9F75A92E-A2D5-4E9D-AD09-721EF1AF0DAB}"/>
              </a:ext>
            </a:extLst>
          </p:cNvPr>
          <p:cNvSpPr>
            <a:spLocks noGrp="1"/>
          </p:cNvSpPr>
          <p:nvPr>
            <p:ph idx="1"/>
          </p:nvPr>
        </p:nvSpPr>
        <p:spPr>
          <a:xfrm>
            <a:off x="836136" y="2124368"/>
            <a:ext cx="10995646" cy="4617406"/>
          </a:xfrm>
        </p:spPr>
        <p:txBody>
          <a:bodyPr>
            <a:normAutofit/>
          </a:bodyPr>
          <a:lstStyle/>
          <a:p>
            <a:r>
              <a:rPr lang="fr-FR" dirty="0"/>
              <a:t>La Constitution américaine impose un recensement décennal qui détermine le nombre d’élus pour chaque Etat à la Chambre des représentants.</a:t>
            </a:r>
          </a:p>
          <a:p>
            <a:r>
              <a:rPr lang="fr-FR" dirty="0"/>
              <a:t>Les données de ce recensement sont utilisées pour le découpage des circonscriptions électorales (district législatif et district congressionnel). </a:t>
            </a:r>
          </a:p>
          <a:p>
            <a:r>
              <a:rPr lang="fr-FR" dirty="0"/>
              <a:t>Cet exercice est la prérogative de l’assemblée législative de l’Etat, avec l’approbation du gouverneur. Il est donc ouvertement politique. Le nouveau découpage fait l’objet d’un projet de loi.   </a:t>
            </a:r>
          </a:p>
          <a:p>
            <a:r>
              <a:rPr lang="fr-FR" dirty="0"/>
              <a:t>Les régulations fédérales de l’exercice sont limitées : </a:t>
            </a:r>
          </a:p>
          <a:p>
            <a:pPr lvl="1"/>
            <a:r>
              <a:rPr lang="fr-FR" dirty="0"/>
              <a:t>The </a:t>
            </a:r>
            <a:r>
              <a:rPr lang="fr-FR" dirty="0" err="1"/>
              <a:t>Apportionment</a:t>
            </a:r>
            <a:r>
              <a:rPr lang="fr-FR" dirty="0"/>
              <a:t> </a:t>
            </a:r>
            <a:r>
              <a:rPr lang="fr-FR" dirty="0" err="1"/>
              <a:t>Act</a:t>
            </a:r>
            <a:r>
              <a:rPr lang="fr-FR" dirty="0"/>
              <a:t> de 1842 précise que les limites des districts congressionnels doivent être contiguës et interdit le démembrement temporaire d'une circonscription en plusieurs entités géographiquement séparées. </a:t>
            </a:r>
          </a:p>
          <a:p>
            <a:pPr lvl="1"/>
            <a:r>
              <a:rPr lang="fr-FR" dirty="0"/>
              <a:t>D'autres lois votées en 1901 et en 1911 ajoutent à la condition de la proximité celle de la densité de la population. </a:t>
            </a:r>
          </a:p>
          <a:p>
            <a:pPr lvl="1"/>
            <a:r>
              <a:rPr lang="fr-FR" dirty="0"/>
              <a:t>La législation électorale de 1929 et les suivantes ne reprennent pas ces éléments contraignants</a:t>
            </a:r>
          </a:p>
        </p:txBody>
      </p:sp>
    </p:spTree>
    <p:extLst>
      <p:ext uri="{BB962C8B-B14F-4D97-AF65-F5344CB8AC3E}">
        <p14:creationId xmlns:p14="http://schemas.microsoft.com/office/powerpoint/2010/main" val="171504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fade">
                                      <p:cBhvr>
                                        <p:cTn id="41" dur="1000"/>
                                        <p:tgtEl>
                                          <p:spTgt spid="4">
                                            <p:txEl>
                                              <p:pRg st="6" end="6"/>
                                            </p:txEl>
                                          </p:spTgt>
                                        </p:tgtEl>
                                      </p:cBhvr>
                                    </p:animEffect>
                                    <p:anim calcmode="lin" valueType="num">
                                      <p:cBhvr>
                                        <p:cTn id="4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11790D-5AF6-489A-B209-563D3531F00C}"/>
              </a:ext>
            </a:extLst>
          </p:cNvPr>
          <p:cNvSpPr>
            <a:spLocks noGrp="1"/>
          </p:cNvSpPr>
          <p:nvPr>
            <p:ph type="title"/>
          </p:nvPr>
        </p:nvSpPr>
        <p:spPr>
          <a:xfrm>
            <a:off x="810000" y="668859"/>
            <a:ext cx="6412836" cy="970450"/>
          </a:xfrm>
        </p:spPr>
        <p:txBody>
          <a:bodyPr/>
          <a:lstStyle/>
          <a:p>
            <a:r>
              <a:rPr lang="fr-FR" dirty="0"/>
              <a:t>…à une pratique qui prospère !</a:t>
            </a:r>
          </a:p>
        </p:txBody>
      </p:sp>
      <p:sp>
        <p:nvSpPr>
          <p:cNvPr id="3" name="Espace réservé du contenu 2">
            <a:extLst>
              <a:ext uri="{FF2B5EF4-FFF2-40B4-BE49-F238E27FC236}">
                <a16:creationId xmlns:a16="http://schemas.microsoft.com/office/drawing/2014/main" id="{0BFFD66C-0E96-4378-8361-45EE86443915}"/>
              </a:ext>
            </a:extLst>
          </p:cNvPr>
          <p:cNvSpPr>
            <a:spLocks noGrp="1"/>
          </p:cNvSpPr>
          <p:nvPr>
            <p:ph idx="1"/>
          </p:nvPr>
        </p:nvSpPr>
        <p:spPr>
          <a:xfrm>
            <a:off x="818712" y="1828801"/>
            <a:ext cx="10554574" cy="4710544"/>
          </a:xfrm>
        </p:spPr>
        <p:txBody>
          <a:bodyPr>
            <a:normAutofit/>
          </a:bodyPr>
          <a:lstStyle/>
          <a:p>
            <a:r>
              <a:rPr lang="fr-FR" dirty="0"/>
              <a:t>Le </a:t>
            </a:r>
            <a:r>
              <a:rPr lang="fr-FR" dirty="0" err="1"/>
              <a:t>gerrymandering</a:t>
            </a:r>
            <a:r>
              <a:rPr lang="fr-FR" dirty="0"/>
              <a:t> est donc une pratique courante aux Etats-Unis de part et d’autre de l’échiquier politique</a:t>
            </a:r>
          </a:p>
          <a:p>
            <a:r>
              <a:rPr lang="fr-FR" dirty="0"/>
              <a:t>Mais il connait un fort développement depuis 10 ans : </a:t>
            </a:r>
          </a:p>
          <a:p>
            <a:pPr lvl="1"/>
            <a:r>
              <a:rPr lang="fr-FR" dirty="0"/>
              <a:t>2008 : Barack Obama devient président des Etats-Unis</a:t>
            </a:r>
          </a:p>
          <a:p>
            <a:pPr lvl="1"/>
            <a:r>
              <a:rPr lang="fr-FR" dirty="0"/>
              <a:t>2010 : recensement décennal et sous l’impulsion du Tea Party, victoire écrasante des Républicains au Congrès et dans les états qui, par conséquent, sont en situation de contrôler les opération de découpage électoral</a:t>
            </a:r>
          </a:p>
          <a:p>
            <a:pPr lvl="1"/>
            <a:r>
              <a:rPr lang="fr-FR" dirty="0"/>
              <a:t>Le GOP lance officiellement et finance le projet RED MAP ayant pour objectif de maximiser les gains électoraux sur la décennie à venir en organisant le recours massif au </a:t>
            </a:r>
            <a:r>
              <a:rPr lang="fr-FR" dirty="0" err="1"/>
              <a:t>gerrymandering</a:t>
            </a:r>
            <a:r>
              <a:rPr lang="fr-FR" dirty="0"/>
              <a:t>, notamment dans les swing states.  </a:t>
            </a:r>
          </a:p>
          <a:p>
            <a:pPr lvl="1"/>
            <a:endParaRPr lang="fr-FR" dirty="0"/>
          </a:p>
        </p:txBody>
      </p:sp>
      <p:sp>
        <p:nvSpPr>
          <p:cNvPr id="4" name="Rectangle 3">
            <a:extLst>
              <a:ext uri="{FF2B5EF4-FFF2-40B4-BE49-F238E27FC236}">
                <a16:creationId xmlns:a16="http://schemas.microsoft.com/office/drawing/2014/main" id="{FA58E0C9-3C14-43E8-BD19-29989AC6E37D}"/>
              </a:ext>
            </a:extLst>
          </p:cNvPr>
          <p:cNvSpPr/>
          <p:nvPr/>
        </p:nvSpPr>
        <p:spPr>
          <a:xfrm>
            <a:off x="7592286" y="69426"/>
            <a:ext cx="4720289" cy="1815882"/>
          </a:xfrm>
          <a:prstGeom prst="rect">
            <a:avLst/>
          </a:prstGeom>
        </p:spPr>
        <p:txBody>
          <a:bodyPr wrap="square">
            <a:spAutoFit/>
          </a:bodyPr>
          <a:lstStyle/>
          <a:p>
            <a:r>
              <a:rPr lang="fr-FR" sz="1600" dirty="0">
                <a:ea typeface="Calibri" panose="020F0502020204030204" pitchFamily="34" charset="0"/>
                <a:cs typeface="Times New Roman" panose="02020603050405020304" pitchFamily="18" charset="0"/>
              </a:rPr>
              <a:t>« Commençons par protéger nos électeurs. Nous savons où ils sont. Passons à l'offensive, un peu. C'est ce que vous allez voir en 2020. Ça sera un programme bien plus étendu, bien plus agressif, bien mieux financé » </a:t>
            </a:r>
            <a:r>
              <a:rPr lang="fr-FR" sz="1600" i="1" dirty="0">
                <a:ea typeface="Calibri" panose="020F0502020204030204" pitchFamily="34" charset="0"/>
                <a:cs typeface="Times New Roman" panose="02020603050405020304" pitchFamily="18" charset="0"/>
              </a:rPr>
              <a:t>Justin Clark, conseiller de la campagne de Donald Trump</a:t>
            </a:r>
            <a:endParaRPr lang="fr-FR" sz="1600" i="1" dirty="0"/>
          </a:p>
        </p:txBody>
      </p:sp>
    </p:spTree>
    <p:extLst>
      <p:ext uri="{BB962C8B-B14F-4D97-AF65-F5344CB8AC3E}">
        <p14:creationId xmlns:p14="http://schemas.microsoft.com/office/powerpoint/2010/main" val="227009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randombar(horizontal)">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C91B9D-E60F-47B1-AC41-2A0BBED84318}"/>
              </a:ext>
            </a:extLst>
          </p:cNvPr>
          <p:cNvSpPr>
            <a:spLocks noGrp="1"/>
          </p:cNvSpPr>
          <p:nvPr>
            <p:ph type="title"/>
          </p:nvPr>
        </p:nvSpPr>
        <p:spPr/>
        <p:txBody>
          <a:bodyPr/>
          <a:lstStyle/>
          <a:p>
            <a:r>
              <a:rPr lang="fr-FR" dirty="0" err="1"/>
              <a:t>Gerrymandering</a:t>
            </a:r>
            <a:r>
              <a:rPr lang="fr-FR" dirty="0"/>
              <a:t> 2.0 </a:t>
            </a:r>
          </a:p>
        </p:txBody>
      </p:sp>
      <p:sp>
        <p:nvSpPr>
          <p:cNvPr id="3" name="Espace réservé du contenu 2">
            <a:extLst>
              <a:ext uri="{FF2B5EF4-FFF2-40B4-BE49-F238E27FC236}">
                <a16:creationId xmlns:a16="http://schemas.microsoft.com/office/drawing/2014/main" id="{65BB119C-99DC-41E9-8311-943E04778E94}"/>
              </a:ext>
            </a:extLst>
          </p:cNvPr>
          <p:cNvSpPr>
            <a:spLocks noGrp="1"/>
          </p:cNvSpPr>
          <p:nvPr>
            <p:ph idx="1"/>
          </p:nvPr>
        </p:nvSpPr>
        <p:spPr/>
        <p:txBody>
          <a:bodyPr/>
          <a:lstStyle/>
          <a:p>
            <a:r>
              <a:rPr lang="fr-FR" dirty="0"/>
              <a:t>Recours aux technologies des big data, croisement des données issues du recensement décennal avec des jeux de données privées (socio-économiques, ethniques, religieuses) pour aboutir à une connaissance très fine du territoire électoral</a:t>
            </a:r>
          </a:p>
          <a:p>
            <a:endParaRPr lang="fr-FR" dirty="0"/>
          </a:p>
          <a:p>
            <a:r>
              <a:rPr lang="fr-FR" dirty="0"/>
              <a:t> « Aujourd’hui, la cartographie politique est une entreprise qui pèse plusieurs millions de dollars et qui emploie des dizaines de consultants de haut niveau, des armées d’avocats, (…) des logiciels de pointe et même un ou deux super-ordinateurs. Le découpage électoral est devenu le grand jeu de la politique moderne et lors de la décennie à venir, cette course (ndlr : technologique) pourrait devenir la plus vaste et la plus coûteuse de tous les temps » </a:t>
            </a:r>
            <a:r>
              <a:rPr lang="fr-FR" i="1" dirty="0" err="1"/>
              <a:t>Vann</a:t>
            </a:r>
            <a:r>
              <a:rPr lang="fr-FR" i="1" dirty="0"/>
              <a:t> R. </a:t>
            </a:r>
            <a:r>
              <a:rPr lang="fr-FR" i="1" dirty="0" err="1"/>
              <a:t>Newkirk</a:t>
            </a:r>
            <a:r>
              <a:rPr lang="fr-FR" i="1" dirty="0"/>
              <a:t> II, journaliste pour The Atlantic, 2018</a:t>
            </a:r>
          </a:p>
        </p:txBody>
      </p:sp>
    </p:spTree>
    <p:extLst>
      <p:ext uri="{BB962C8B-B14F-4D97-AF65-F5344CB8AC3E}">
        <p14:creationId xmlns:p14="http://schemas.microsoft.com/office/powerpoint/2010/main" val="125262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77507F-E84E-4D18-8A49-56320B81EB18}"/>
              </a:ext>
            </a:extLst>
          </p:cNvPr>
          <p:cNvSpPr>
            <a:spLocks noGrp="1"/>
          </p:cNvSpPr>
          <p:nvPr>
            <p:ph type="title"/>
          </p:nvPr>
        </p:nvSpPr>
        <p:spPr/>
        <p:txBody>
          <a:bodyPr/>
          <a:lstStyle/>
          <a:p>
            <a:r>
              <a:rPr lang="fr-FR" dirty="0"/>
              <a:t>Et en France…</a:t>
            </a:r>
          </a:p>
        </p:txBody>
      </p:sp>
      <p:sp>
        <p:nvSpPr>
          <p:cNvPr id="3" name="Espace réservé du contenu 2">
            <a:extLst>
              <a:ext uri="{FF2B5EF4-FFF2-40B4-BE49-F238E27FC236}">
                <a16:creationId xmlns:a16="http://schemas.microsoft.com/office/drawing/2014/main" id="{B5F9EA60-23A9-4A26-BDDC-C97E1D86828A}"/>
              </a:ext>
            </a:extLst>
          </p:cNvPr>
          <p:cNvSpPr>
            <a:spLocks noGrp="1"/>
          </p:cNvSpPr>
          <p:nvPr>
            <p:ph idx="1"/>
          </p:nvPr>
        </p:nvSpPr>
        <p:spPr>
          <a:xfrm>
            <a:off x="818712" y="2222288"/>
            <a:ext cx="10554574" cy="3338004"/>
          </a:xfrm>
        </p:spPr>
        <p:txBody>
          <a:bodyPr>
            <a:normAutofit/>
          </a:bodyPr>
          <a:lstStyle/>
          <a:p>
            <a:r>
              <a:rPr lang="fr-FR" dirty="0"/>
              <a:t>Un cadre également favorable avec des scrutins majoritaires sur des subdivisions électorales</a:t>
            </a:r>
          </a:p>
          <a:p>
            <a:r>
              <a:rPr lang="fr-FR" dirty="0"/>
              <a:t>S’agissant des circonscriptions législatives, 3 découpages sous la Vème en 1958, 1986 et 2010</a:t>
            </a:r>
          </a:p>
          <a:p>
            <a:r>
              <a:rPr lang="fr-FR" dirty="0"/>
              <a:t>Un processus majoritairement à la main de l’exécutif (MI + commission indépendante instituée par l’article 25 de la Constitution) avec un contrôle juridictionnel restreint </a:t>
            </a:r>
          </a:p>
          <a:p>
            <a:r>
              <a:rPr lang="fr-FR" dirty="0"/>
              <a:t>Le </a:t>
            </a:r>
            <a:r>
              <a:rPr lang="fr-FR" dirty="0" err="1"/>
              <a:t>gerrymandering</a:t>
            </a:r>
            <a:r>
              <a:rPr lang="fr-FR" dirty="0"/>
              <a:t> porte un nom bien français : le charcutage ! </a:t>
            </a:r>
          </a:p>
          <a:p>
            <a:r>
              <a:rPr lang="fr-FR" dirty="0"/>
              <a:t>A fait l’objet d’une décision du conseil constitutionnel à l’occasion du redécoupage de 2010 : Décision n° 2010-602 DC du 18 février 2010 </a:t>
            </a:r>
          </a:p>
          <a:p>
            <a:endParaRPr lang="fr-FR" dirty="0"/>
          </a:p>
        </p:txBody>
      </p:sp>
      <p:sp>
        <p:nvSpPr>
          <p:cNvPr id="4" name="Rectangle 3">
            <a:extLst>
              <a:ext uri="{FF2B5EF4-FFF2-40B4-BE49-F238E27FC236}">
                <a16:creationId xmlns:a16="http://schemas.microsoft.com/office/drawing/2014/main" id="{99FF5409-0D3E-48DE-BDED-798CAE1F95D8}"/>
              </a:ext>
            </a:extLst>
          </p:cNvPr>
          <p:cNvSpPr/>
          <p:nvPr/>
        </p:nvSpPr>
        <p:spPr>
          <a:xfrm>
            <a:off x="979055" y="5390097"/>
            <a:ext cx="10224654" cy="1227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lnSpc>
                <a:spcPct val="107000"/>
              </a:lnSpc>
              <a:spcAft>
                <a:spcPts val="0"/>
              </a:spcAft>
            </a:pPr>
            <a:r>
              <a:rPr lang="fr-FR" sz="1400" dirty="0">
                <a:ea typeface="Calibri" panose="020F0502020204030204" pitchFamily="34" charset="0"/>
                <a:cs typeface="Times New Roman" panose="02020603050405020304" pitchFamily="18" charset="0"/>
              </a:rPr>
              <a:t>Le Conseil a jugé que quel que puisse être le caractère discutable des motifs d'intérêt général invoqués pour justifier la délimitation de plusieurs circonscriptions, notamment dans les départements de la Moselle et du Tarn, il n'apparait pas, compte tenu […] de la variété et de la complexité des situations locales pouvant donner lieu à des solutions différentes dans le respect de la même règle démographique, que cette délimitation méconnaisse manifestement le principe d'égalité devant le suffrage.</a:t>
            </a:r>
          </a:p>
        </p:txBody>
      </p:sp>
    </p:spTree>
    <p:extLst>
      <p:ext uri="{BB962C8B-B14F-4D97-AF65-F5344CB8AC3E}">
        <p14:creationId xmlns:p14="http://schemas.microsoft.com/office/powerpoint/2010/main" val="292322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DF8E7D-2132-4809-AF5B-B115FBA04C83}"/>
              </a:ext>
            </a:extLst>
          </p:cNvPr>
          <p:cNvSpPr>
            <a:spLocks noGrp="1"/>
          </p:cNvSpPr>
          <p:nvPr>
            <p:ph type="title"/>
          </p:nvPr>
        </p:nvSpPr>
        <p:spPr>
          <a:xfrm>
            <a:off x="810000" y="447188"/>
            <a:ext cx="8666509" cy="970450"/>
          </a:xfrm>
        </p:spPr>
        <p:txBody>
          <a:bodyPr/>
          <a:lstStyle/>
          <a:p>
            <a:r>
              <a:rPr lang="fr-FR" dirty="0"/>
              <a:t>Une dernière pensée pour </a:t>
            </a:r>
            <a:r>
              <a:rPr lang="fr-FR" dirty="0" err="1"/>
              <a:t>Eldridge</a:t>
            </a:r>
            <a:r>
              <a:rPr lang="fr-FR" dirty="0"/>
              <a:t> Gerry </a:t>
            </a:r>
          </a:p>
        </p:txBody>
      </p:sp>
      <p:pic>
        <p:nvPicPr>
          <p:cNvPr id="6" name="Image 5">
            <a:extLst>
              <a:ext uri="{FF2B5EF4-FFF2-40B4-BE49-F238E27FC236}">
                <a16:creationId xmlns:a16="http://schemas.microsoft.com/office/drawing/2014/main" id="{29B7FBBB-1F58-48C0-A0DF-4B711C301A6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52753" y="2233998"/>
            <a:ext cx="3056248" cy="3244850"/>
          </a:xfrm>
          <a:prstGeom prst="rect">
            <a:avLst/>
          </a:prstGeom>
          <a:noFill/>
          <a:ln>
            <a:noFill/>
          </a:ln>
        </p:spPr>
      </p:pic>
      <p:pic>
        <p:nvPicPr>
          <p:cNvPr id="7" name="Image 6">
            <a:extLst>
              <a:ext uri="{FF2B5EF4-FFF2-40B4-BE49-F238E27FC236}">
                <a16:creationId xmlns:a16="http://schemas.microsoft.com/office/drawing/2014/main" id="{8A80A94E-AB41-4E07-8F03-467BA98F7CB0}"/>
              </a:ext>
            </a:extLst>
          </p:cNvPr>
          <p:cNvPicPr/>
          <p:nvPr/>
        </p:nvPicPr>
        <p:blipFill>
          <a:blip r:embed="rId3"/>
          <a:stretch>
            <a:fillRect/>
          </a:stretch>
        </p:blipFill>
        <p:spPr>
          <a:xfrm>
            <a:off x="6771654" y="2234003"/>
            <a:ext cx="4191925" cy="3232863"/>
          </a:xfrm>
          <a:prstGeom prst="rect">
            <a:avLst/>
          </a:prstGeom>
        </p:spPr>
      </p:pic>
      <p:sp>
        <p:nvSpPr>
          <p:cNvPr id="9" name="Espace réservé du contenu 2">
            <a:extLst>
              <a:ext uri="{FF2B5EF4-FFF2-40B4-BE49-F238E27FC236}">
                <a16:creationId xmlns:a16="http://schemas.microsoft.com/office/drawing/2014/main" id="{FF579E0E-B457-46BB-B07A-0540AF6C6CCF}"/>
              </a:ext>
            </a:extLst>
          </p:cNvPr>
          <p:cNvSpPr txBox="1">
            <a:spLocks/>
          </p:cNvSpPr>
          <p:nvPr/>
        </p:nvSpPr>
        <p:spPr>
          <a:xfrm>
            <a:off x="2817340" y="5250889"/>
            <a:ext cx="932626" cy="80355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fr-FR" sz="2100" dirty="0"/>
              <a:t>1812</a:t>
            </a:r>
          </a:p>
        </p:txBody>
      </p:sp>
      <p:sp>
        <p:nvSpPr>
          <p:cNvPr id="10" name="Espace réservé du contenu 2">
            <a:extLst>
              <a:ext uri="{FF2B5EF4-FFF2-40B4-BE49-F238E27FC236}">
                <a16:creationId xmlns:a16="http://schemas.microsoft.com/office/drawing/2014/main" id="{DF62F4FB-9A43-4886-923E-44E911023542}"/>
              </a:ext>
            </a:extLst>
          </p:cNvPr>
          <p:cNvSpPr txBox="1">
            <a:spLocks/>
          </p:cNvSpPr>
          <p:nvPr/>
        </p:nvSpPr>
        <p:spPr>
          <a:xfrm>
            <a:off x="8465392" y="5264743"/>
            <a:ext cx="932626" cy="80355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fr-FR" sz="2100" dirty="0"/>
              <a:t>2018</a:t>
            </a:r>
          </a:p>
        </p:txBody>
      </p:sp>
      <p:sp>
        <p:nvSpPr>
          <p:cNvPr id="11" name="Espace réservé du contenu 2">
            <a:extLst>
              <a:ext uri="{FF2B5EF4-FFF2-40B4-BE49-F238E27FC236}">
                <a16:creationId xmlns:a16="http://schemas.microsoft.com/office/drawing/2014/main" id="{7EB92756-3C6D-4159-B2DF-19ABFEAC723F}"/>
              </a:ext>
            </a:extLst>
          </p:cNvPr>
          <p:cNvSpPr txBox="1">
            <a:spLocks/>
          </p:cNvSpPr>
          <p:nvPr/>
        </p:nvSpPr>
        <p:spPr>
          <a:xfrm>
            <a:off x="818712" y="6132947"/>
            <a:ext cx="10554574" cy="803563"/>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fr-FR" dirty="0"/>
              <a:t>Le </a:t>
            </a:r>
            <a:r>
              <a:rPr lang="fr-FR" dirty="0" err="1"/>
              <a:t>gerrymandering</a:t>
            </a:r>
            <a:r>
              <a:rPr lang="fr-FR" dirty="0"/>
              <a:t> au service de la discrimination positive : le racial </a:t>
            </a:r>
            <a:r>
              <a:rPr lang="fr-FR" dirty="0" err="1"/>
              <a:t>redistricting</a:t>
            </a:r>
            <a:r>
              <a:rPr lang="fr-FR" dirty="0"/>
              <a:t> </a:t>
            </a:r>
          </a:p>
          <a:p>
            <a:endParaRPr lang="fr-FR" dirty="0"/>
          </a:p>
        </p:txBody>
      </p:sp>
    </p:spTree>
    <p:extLst>
      <p:ext uri="{BB962C8B-B14F-4D97-AF65-F5344CB8AC3E}">
        <p14:creationId xmlns:p14="http://schemas.microsoft.com/office/powerpoint/2010/main" val="22089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E6CBED-6AAF-4745-A16E-C25FD26E3ED5}"/>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DA6273D8-3523-4AB0-A91D-8C0EB1291A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911" y="129092"/>
            <a:ext cx="11746064" cy="6602967"/>
          </a:xfrm>
        </p:spPr>
      </p:pic>
    </p:spTree>
    <p:extLst>
      <p:ext uri="{BB962C8B-B14F-4D97-AF65-F5344CB8AC3E}">
        <p14:creationId xmlns:p14="http://schemas.microsoft.com/office/powerpoint/2010/main" val="2601295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3B0AC1-928F-459A-BC23-244BDC48D162}"/>
              </a:ext>
            </a:extLst>
          </p:cNvPr>
          <p:cNvSpPr>
            <a:spLocks noGrp="1"/>
          </p:cNvSpPr>
          <p:nvPr>
            <p:ph type="title"/>
          </p:nvPr>
        </p:nvSpPr>
        <p:spPr/>
        <p:txBody>
          <a:bodyPr/>
          <a:lstStyle/>
          <a:p>
            <a:r>
              <a:rPr lang="fr-FR" dirty="0" err="1"/>
              <a:t>Gerrymandering</a:t>
            </a:r>
            <a:r>
              <a:rPr lang="fr-FR" dirty="0"/>
              <a:t> ?</a:t>
            </a:r>
          </a:p>
        </p:txBody>
      </p:sp>
      <p:sp>
        <p:nvSpPr>
          <p:cNvPr id="3" name="Espace réservé du contenu 2">
            <a:extLst>
              <a:ext uri="{FF2B5EF4-FFF2-40B4-BE49-F238E27FC236}">
                <a16:creationId xmlns:a16="http://schemas.microsoft.com/office/drawing/2014/main" id="{E2421DEF-1109-4A38-8854-FF5283F0BA21}"/>
              </a:ext>
            </a:extLst>
          </p:cNvPr>
          <p:cNvSpPr>
            <a:spLocks noGrp="1"/>
          </p:cNvSpPr>
          <p:nvPr>
            <p:ph idx="1"/>
          </p:nvPr>
        </p:nvSpPr>
        <p:spPr/>
        <p:txBody>
          <a:bodyPr>
            <a:normAutofit/>
          </a:bodyPr>
          <a:lstStyle/>
          <a:p>
            <a:r>
              <a:rPr lang="fr-FR" dirty="0"/>
              <a:t>Une méthode de découpage des circonscriptions électorales…</a:t>
            </a:r>
          </a:p>
          <a:p>
            <a:endParaRPr lang="fr-FR" dirty="0"/>
          </a:p>
          <a:p>
            <a:r>
              <a:rPr lang="fr-FR" dirty="0"/>
              <a:t>Plus exactement…un dévoiement du processus de découpage des circonscriptions électorales ! </a:t>
            </a:r>
          </a:p>
          <a:p>
            <a:endParaRPr lang="fr-FR" dirty="0"/>
          </a:p>
          <a:p>
            <a:r>
              <a:rPr lang="fr-FR" dirty="0"/>
              <a:t>Une manœuvre qui consiste à : </a:t>
            </a:r>
          </a:p>
          <a:p>
            <a:pPr lvl="1"/>
            <a:r>
              <a:rPr lang="fr-FR" dirty="0"/>
              <a:t>Concentrer les opposants dans un nombre limité « d’enclos » perdus d’avance </a:t>
            </a:r>
          </a:p>
          <a:p>
            <a:pPr lvl="1"/>
            <a:r>
              <a:rPr lang="fr-FR" dirty="0"/>
              <a:t>Construire des majorités ajustées dans le plus grand nombre possible des autres circonscriptions</a:t>
            </a:r>
          </a:p>
          <a:p>
            <a:pPr marL="457200" lvl="1" indent="0">
              <a:buNone/>
            </a:pPr>
            <a:endParaRPr lang="fr-FR" dirty="0"/>
          </a:p>
        </p:txBody>
      </p:sp>
      <p:sp>
        <p:nvSpPr>
          <p:cNvPr id="5" name="Rectangle 4">
            <a:extLst>
              <a:ext uri="{FF2B5EF4-FFF2-40B4-BE49-F238E27FC236}">
                <a16:creationId xmlns:a16="http://schemas.microsoft.com/office/drawing/2014/main" id="{86A6B776-6669-437C-B4B7-58E56F2E2955}"/>
              </a:ext>
            </a:extLst>
          </p:cNvPr>
          <p:cNvSpPr/>
          <p:nvPr/>
        </p:nvSpPr>
        <p:spPr>
          <a:xfrm>
            <a:off x="6096000" y="638126"/>
            <a:ext cx="6096000" cy="862416"/>
          </a:xfrm>
          <a:prstGeom prst="rect">
            <a:avLst/>
          </a:prstGeom>
        </p:spPr>
        <p:txBody>
          <a:bodyPr>
            <a:spAutoFit/>
          </a:bodyPr>
          <a:lstStyle/>
          <a:p>
            <a:pPr>
              <a:lnSpc>
                <a:spcPct val="107000"/>
              </a:lnSpc>
              <a:spcAft>
                <a:spcPts val="800"/>
              </a:spcAft>
            </a:pPr>
            <a:r>
              <a:rPr lang="fr-FR" sz="1600" dirty="0">
                <a:ea typeface="Calibri" panose="020F0502020204030204" pitchFamily="34" charset="0"/>
                <a:cs typeface="Times New Roman" panose="02020603050405020304" pitchFamily="18" charset="0"/>
              </a:rPr>
              <a:t>« C'est comme de confier au renard la construction du poulailler »  </a:t>
            </a:r>
            <a:r>
              <a:rPr lang="fr-FR" sz="1600" i="1" dirty="0">
                <a:ea typeface="Calibri" panose="020F0502020204030204" pitchFamily="34" charset="0"/>
                <a:cs typeface="Times New Roman" panose="02020603050405020304" pitchFamily="18" charset="0"/>
              </a:rPr>
              <a:t>Michael Li, professeur au Brennan Center for Justice de l'université de New York  </a:t>
            </a:r>
          </a:p>
        </p:txBody>
      </p:sp>
    </p:spTree>
    <p:extLst>
      <p:ext uri="{BB962C8B-B14F-4D97-AF65-F5344CB8AC3E}">
        <p14:creationId xmlns:p14="http://schemas.microsoft.com/office/powerpoint/2010/main" val="148415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E1BCE7-451C-4E7B-B4E0-E55B7E04C361}"/>
              </a:ext>
            </a:extLst>
          </p:cNvPr>
          <p:cNvSpPr>
            <a:spLocks noGrp="1"/>
          </p:cNvSpPr>
          <p:nvPr>
            <p:ph type="title"/>
          </p:nvPr>
        </p:nvSpPr>
        <p:spPr/>
        <p:txBody>
          <a:bodyPr/>
          <a:lstStyle/>
          <a:p>
            <a:r>
              <a:rPr lang="fr-FR" dirty="0"/>
              <a:t>Les origines</a:t>
            </a:r>
          </a:p>
        </p:txBody>
      </p:sp>
      <p:sp>
        <p:nvSpPr>
          <p:cNvPr id="3" name="Espace réservé du contenu 2">
            <a:extLst>
              <a:ext uri="{FF2B5EF4-FFF2-40B4-BE49-F238E27FC236}">
                <a16:creationId xmlns:a16="http://schemas.microsoft.com/office/drawing/2014/main" id="{00753558-47F0-4EA7-9993-1E9A02C8810F}"/>
              </a:ext>
            </a:extLst>
          </p:cNvPr>
          <p:cNvSpPr>
            <a:spLocks noGrp="1"/>
          </p:cNvSpPr>
          <p:nvPr>
            <p:ph idx="1"/>
          </p:nvPr>
        </p:nvSpPr>
        <p:spPr>
          <a:xfrm>
            <a:off x="818712" y="3977191"/>
            <a:ext cx="10554574" cy="2442080"/>
          </a:xfrm>
        </p:spPr>
        <p:txBody>
          <a:bodyPr>
            <a:normAutofit/>
          </a:bodyPr>
          <a:lstStyle/>
          <a:p>
            <a:r>
              <a:rPr lang="fr-FR" dirty="0"/>
              <a:t>Cette étrangeté est relevée par ses opposants qui la comparent à un animal ou à un monstre. </a:t>
            </a:r>
          </a:p>
          <a:p>
            <a:r>
              <a:rPr lang="fr-FR" dirty="0"/>
              <a:t>Première apparition du terme </a:t>
            </a:r>
            <a:r>
              <a:rPr lang="fr-FR" dirty="0" err="1"/>
              <a:t>gerrymander</a:t>
            </a:r>
            <a:r>
              <a:rPr lang="fr-FR" dirty="0"/>
              <a:t> dans le Boston Gazette du 26 mars 1812 comme titre d’une caricature de </a:t>
            </a:r>
            <a:r>
              <a:rPr lang="fr-FR" dirty="0" err="1"/>
              <a:t>Elkanah</a:t>
            </a:r>
            <a:r>
              <a:rPr lang="fr-FR" dirty="0"/>
              <a:t> </a:t>
            </a:r>
            <a:r>
              <a:rPr lang="fr-FR" dirty="0" err="1"/>
              <a:t>Tisdale</a:t>
            </a:r>
            <a:r>
              <a:rPr lang="fr-FR" dirty="0"/>
              <a:t> qui donne à la circonscription la forme d’une salamandre (</a:t>
            </a:r>
            <a:r>
              <a:rPr lang="fr-FR" dirty="0" err="1"/>
              <a:t>salamander</a:t>
            </a:r>
            <a:r>
              <a:rPr lang="fr-FR" dirty="0"/>
              <a:t> en anglais).</a:t>
            </a:r>
          </a:p>
          <a:p>
            <a:endParaRPr lang="fr-FR" dirty="0"/>
          </a:p>
        </p:txBody>
      </p:sp>
      <p:sp>
        <p:nvSpPr>
          <p:cNvPr id="4" name="ZoneTexte 3">
            <a:extLst>
              <a:ext uri="{FF2B5EF4-FFF2-40B4-BE49-F238E27FC236}">
                <a16:creationId xmlns:a16="http://schemas.microsoft.com/office/drawing/2014/main" id="{5DA287F7-5DB2-43ED-B461-2DDE2998972E}"/>
              </a:ext>
            </a:extLst>
          </p:cNvPr>
          <p:cNvSpPr txBox="1"/>
          <p:nvPr/>
        </p:nvSpPr>
        <p:spPr>
          <a:xfrm>
            <a:off x="3177304" y="6012869"/>
            <a:ext cx="1955985" cy="769441"/>
          </a:xfrm>
          <a:prstGeom prst="rect">
            <a:avLst/>
          </a:prstGeom>
          <a:noFill/>
        </p:spPr>
        <p:txBody>
          <a:bodyPr wrap="none" rtlCol="0" anchor="ctr">
            <a:spAutoFit/>
          </a:bodyPr>
          <a:lstStyle/>
          <a:p>
            <a:r>
              <a:rPr lang="fr-FR" sz="4400" b="1" dirty="0"/>
              <a:t>GERRY</a:t>
            </a:r>
          </a:p>
        </p:txBody>
      </p:sp>
      <p:sp>
        <p:nvSpPr>
          <p:cNvPr id="5" name="ZoneTexte 4">
            <a:extLst>
              <a:ext uri="{FF2B5EF4-FFF2-40B4-BE49-F238E27FC236}">
                <a16:creationId xmlns:a16="http://schemas.microsoft.com/office/drawing/2014/main" id="{B889A176-D559-4CC5-AFD7-29134667D17A}"/>
              </a:ext>
            </a:extLst>
          </p:cNvPr>
          <p:cNvSpPr txBox="1"/>
          <p:nvPr/>
        </p:nvSpPr>
        <p:spPr>
          <a:xfrm>
            <a:off x="4936841" y="5999017"/>
            <a:ext cx="2541080" cy="769441"/>
          </a:xfrm>
          <a:prstGeom prst="rect">
            <a:avLst/>
          </a:prstGeom>
          <a:noFill/>
        </p:spPr>
        <p:txBody>
          <a:bodyPr wrap="none" rtlCol="0" anchor="ctr">
            <a:spAutoFit/>
          </a:bodyPr>
          <a:lstStyle/>
          <a:p>
            <a:r>
              <a:rPr lang="fr-FR" sz="4400" b="1" dirty="0"/>
              <a:t>MANDER</a:t>
            </a:r>
          </a:p>
        </p:txBody>
      </p:sp>
      <p:sp>
        <p:nvSpPr>
          <p:cNvPr id="6" name="ZoneTexte 5">
            <a:extLst>
              <a:ext uri="{FF2B5EF4-FFF2-40B4-BE49-F238E27FC236}">
                <a16:creationId xmlns:a16="http://schemas.microsoft.com/office/drawing/2014/main" id="{E21E6291-7D28-44F7-99B5-44F4E5D4AAF8}"/>
              </a:ext>
            </a:extLst>
          </p:cNvPr>
          <p:cNvSpPr txBox="1"/>
          <p:nvPr/>
        </p:nvSpPr>
        <p:spPr>
          <a:xfrm>
            <a:off x="7296735" y="5994398"/>
            <a:ext cx="1233030" cy="769441"/>
          </a:xfrm>
          <a:prstGeom prst="rect">
            <a:avLst/>
          </a:prstGeom>
          <a:noFill/>
        </p:spPr>
        <p:txBody>
          <a:bodyPr wrap="none" rtlCol="0" anchor="ctr">
            <a:spAutoFit/>
          </a:bodyPr>
          <a:lstStyle/>
          <a:p>
            <a:r>
              <a:rPr lang="fr-FR" sz="4400" b="1" dirty="0"/>
              <a:t>ING</a:t>
            </a:r>
          </a:p>
        </p:txBody>
      </p:sp>
      <p:pic>
        <p:nvPicPr>
          <p:cNvPr id="7" name="Image 6">
            <a:extLst>
              <a:ext uri="{FF2B5EF4-FFF2-40B4-BE49-F238E27FC236}">
                <a16:creationId xmlns:a16="http://schemas.microsoft.com/office/drawing/2014/main" id="{B8D2EE05-3423-4A46-9DDA-98553BD341B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75616" y="146573"/>
            <a:ext cx="3056248" cy="3244850"/>
          </a:xfrm>
          <a:prstGeom prst="rect">
            <a:avLst/>
          </a:prstGeom>
          <a:noFill/>
          <a:ln>
            <a:noFill/>
          </a:ln>
        </p:spPr>
      </p:pic>
      <p:sp>
        <p:nvSpPr>
          <p:cNvPr id="8" name="Espace réservé du contenu 2">
            <a:extLst>
              <a:ext uri="{FF2B5EF4-FFF2-40B4-BE49-F238E27FC236}">
                <a16:creationId xmlns:a16="http://schemas.microsoft.com/office/drawing/2014/main" id="{0EF3CA7B-FF69-4E9E-BC70-1388EA08AB00}"/>
              </a:ext>
            </a:extLst>
          </p:cNvPr>
          <p:cNvSpPr txBox="1">
            <a:spLocks/>
          </p:cNvSpPr>
          <p:nvPr/>
        </p:nvSpPr>
        <p:spPr>
          <a:xfrm>
            <a:off x="814095" y="1691203"/>
            <a:ext cx="8209832" cy="2886247"/>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fr-FR" dirty="0"/>
              <a:t>Initiative législative du Gouverneur du </a:t>
            </a:r>
            <a:r>
              <a:rPr lang="fr-FR" dirty="0" err="1"/>
              <a:t>Massachussets</a:t>
            </a:r>
            <a:r>
              <a:rPr lang="fr-FR" dirty="0"/>
              <a:t> : le 11 février 1812, le gouverneur </a:t>
            </a:r>
            <a:r>
              <a:rPr lang="fr-FR" dirty="0" err="1"/>
              <a:t>Elbridge</a:t>
            </a:r>
            <a:r>
              <a:rPr lang="fr-FR" dirty="0"/>
              <a:t> Gerry fait adopter une loi qui permet le redécoupage de certaines circonscriptions, dans le but de favoriser son parti. </a:t>
            </a:r>
          </a:p>
          <a:p>
            <a:r>
              <a:rPr lang="fr-FR" dirty="0"/>
              <a:t>Sa propre circonscription d'Essex fait l’objet d’un remaniement qui lui donne une forme très allongée. </a:t>
            </a:r>
          </a:p>
        </p:txBody>
      </p:sp>
    </p:spTree>
    <p:extLst>
      <p:ext uri="{BB962C8B-B14F-4D97-AF65-F5344CB8AC3E}">
        <p14:creationId xmlns:p14="http://schemas.microsoft.com/office/powerpoint/2010/main" val="100983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additive="base">
                                        <p:cTn id="3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3B0AC1-928F-459A-BC23-244BDC48D162}"/>
              </a:ext>
            </a:extLst>
          </p:cNvPr>
          <p:cNvSpPr>
            <a:spLocks noGrp="1"/>
          </p:cNvSpPr>
          <p:nvPr>
            <p:ph type="title"/>
          </p:nvPr>
        </p:nvSpPr>
        <p:spPr/>
        <p:txBody>
          <a:bodyPr/>
          <a:lstStyle/>
          <a:p>
            <a:r>
              <a:rPr lang="fr-FR" dirty="0" err="1"/>
              <a:t>Pré-requis</a:t>
            </a:r>
            <a:r>
              <a:rPr lang="fr-FR" dirty="0"/>
              <a:t> : le découpage électoral  </a:t>
            </a:r>
          </a:p>
        </p:txBody>
      </p:sp>
      <p:sp>
        <p:nvSpPr>
          <p:cNvPr id="3" name="Espace réservé du contenu 2">
            <a:extLst>
              <a:ext uri="{FF2B5EF4-FFF2-40B4-BE49-F238E27FC236}">
                <a16:creationId xmlns:a16="http://schemas.microsoft.com/office/drawing/2014/main" id="{E2421DEF-1109-4A38-8854-FF5283F0BA21}"/>
              </a:ext>
            </a:extLst>
          </p:cNvPr>
          <p:cNvSpPr>
            <a:spLocks noGrp="1"/>
          </p:cNvSpPr>
          <p:nvPr>
            <p:ph idx="1"/>
          </p:nvPr>
        </p:nvSpPr>
        <p:spPr>
          <a:xfrm>
            <a:off x="818712" y="2207491"/>
            <a:ext cx="10554574" cy="4371738"/>
          </a:xfrm>
        </p:spPr>
        <p:txBody>
          <a:bodyPr>
            <a:noAutofit/>
          </a:bodyPr>
          <a:lstStyle/>
          <a:p>
            <a:r>
              <a:rPr lang="fr-FR" dirty="0"/>
              <a:t>La pratique du </a:t>
            </a:r>
            <a:r>
              <a:rPr lang="fr-FR" dirty="0" err="1"/>
              <a:t>gerrymandering</a:t>
            </a:r>
            <a:r>
              <a:rPr lang="fr-FR" dirty="0"/>
              <a:t> suppose un découpage électoral associé à un scrutin majoritaire (en France : législatives, départementales, municipales PLM) </a:t>
            </a:r>
          </a:p>
          <a:p>
            <a:endParaRPr lang="fr-FR" dirty="0"/>
          </a:p>
          <a:p>
            <a:r>
              <a:rPr lang="fr-FR" dirty="0"/>
              <a:t>Le découpage électoral est le mécanisme par lequel le territoire à administrer est subdivisé en territoires électoraux (ex : pays/circonscription législative ou département/canton). </a:t>
            </a:r>
          </a:p>
          <a:p>
            <a:endParaRPr lang="fr-FR" dirty="0"/>
          </a:p>
          <a:p>
            <a:r>
              <a:rPr lang="fr-FR" dirty="0"/>
              <a:t>Le découpage électoral idéal permet de constituer, au niveau du territoire à administrer, des assemblées représentatives </a:t>
            </a:r>
          </a:p>
          <a:p>
            <a:endParaRPr lang="fr-FR" dirty="0"/>
          </a:p>
          <a:p>
            <a:r>
              <a:rPr lang="fr-FR" dirty="0"/>
              <a:t>Or, par nature (et indépendamment de toute manœuvre), le découpage électoral idéal n’existe pas</a:t>
            </a:r>
          </a:p>
          <a:p>
            <a:pPr marL="457200" lvl="1" indent="0">
              <a:buNone/>
            </a:pPr>
            <a:endParaRPr lang="fr-FR" dirty="0"/>
          </a:p>
        </p:txBody>
      </p:sp>
    </p:spTree>
    <p:extLst>
      <p:ext uri="{BB962C8B-B14F-4D97-AF65-F5344CB8AC3E}">
        <p14:creationId xmlns:p14="http://schemas.microsoft.com/office/powerpoint/2010/main" val="410884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37D5F3-8C28-48C2-BD9B-7809DC0C55FE}"/>
              </a:ext>
            </a:extLst>
          </p:cNvPr>
          <p:cNvSpPr>
            <a:spLocks noGrp="1"/>
          </p:cNvSpPr>
          <p:nvPr>
            <p:ph type="title"/>
          </p:nvPr>
        </p:nvSpPr>
        <p:spPr/>
        <p:txBody>
          <a:bodyPr/>
          <a:lstStyle/>
          <a:p>
            <a:r>
              <a:rPr lang="fr-FR" dirty="0"/>
              <a:t>L’effet de seuil </a:t>
            </a:r>
          </a:p>
        </p:txBody>
      </p:sp>
      <p:sp>
        <p:nvSpPr>
          <p:cNvPr id="3" name="Espace réservé du contenu 2">
            <a:extLst>
              <a:ext uri="{FF2B5EF4-FFF2-40B4-BE49-F238E27FC236}">
                <a16:creationId xmlns:a16="http://schemas.microsoft.com/office/drawing/2014/main" id="{839670AD-C99E-46BA-AAF9-A3589EB9CFE0}"/>
              </a:ext>
            </a:extLst>
          </p:cNvPr>
          <p:cNvSpPr>
            <a:spLocks noGrp="1"/>
          </p:cNvSpPr>
          <p:nvPr>
            <p:ph idx="1"/>
          </p:nvPr>
        </p:nvSpPr>
        <p:spPr>
          <a:xfrm>
            <a:off x="818712" y="2309092"/>
            <a:ext cx="10554574" cy="4636652"/>
          </a:xfrm>
        </p:spPr>
        <p:txBody>
          <a:bodyPr>
            <a:normAutofit fontScale="85000" lnSpcReduction="10000"/>
          </a:bodyPr>
          <a:lstStyle/>
          <a:p>
            <a:r>
              <a:rPr lang="fr-FR" sz="2100" dirty="0"/>
              <a:t>L’assemblée issue d’un scrutin majoritaire sur des subdivisions électorales ne rend pas compte de la proportion de chaque courant au sein de l’ensemble du corps électoral. </a:t>
            </a:r>
          </a:p>
          <a:p>
            <a:r>
              <a:rPr lang="fr-FR" sz="2100" dirty="0"/>
              <a:t>La subdivision d'un territoire en circonscriptions crée un phénomène de seuil</a:t>
            </a:r>
          </a:p>
          <a:p>
            <a:r>
              <a:rPr lang="fr-FR" sz="2100" dirty="0"/>
              <a:t>Une part des votes exprimés ne contribue pas au scrutin :</a:t>
            </a:r>
          </a:p>
          <a:p>
            <a:pPr lvl="1"/>
            <a:r>
              <a:rPr lang="fr-FR" sz="1900" dirty="0"/>
              <a:t>Il sont perdus lorsqu’ils s’expriment en faveur de candidats n’atteignent pas la majorité, alors qu’ils auraient pu se cumuler pour constituer une majorité sur d’autres unités électorales. </a:t>
            </a:r>
          </a:p>
          <a:p>
            <a:pPr lvl="1"/>
            <a:r>
              <a:rPr lang="fr-FR" sz="1900" dirty="0"/>
              <a:t>Ils sont gaspillés lorsqu’ils offrent une victoire élargie à un candidat alors qu’ils auraient pu constituer une réserve de voix sur d’autres unités électorales.  </a:t>
            </a:r>
          </a:p>
          <a:p>
            <a:endParaRPr lang="fr-FR" sz="2100" dirty="0"/>
          </a:p>
          <a:p>
            <a:r>
              <a:rPr lang="fr-FR" sz="2100" dirty="0"/>
              <a:t>Cet effet de seuil est dépendant de deux paramètres de l’élection :</a:t>
            </a:r>
          </a:p>
          <a:p>
            <a:pPr lvl="1"/>
            <a:r>
              <a:rPr lang="fr-FR" sz="1900" dirty="0"/>
              <a:t>Le nombre de circonscriptions : plus il y a de circonscriptions, plus il y a de seuils et plus l'effet de « seuil » joue.</a:t>
            </a:r>
          </a:p>
          <a:p>
            <a:pPr lvl="1"/>
            <a:r>
              <a:rPr lang="fr-FR" sz="1900" dirty="0"/>
              <a:t>Le nombre de sièges par circonscription : plus il y a de sièges par circonscription et moins l'effet de « seuil » joue.</a:t>
            </a:r>
          </a:p>
          <a:p>
            <a:endParaRPr lang="fr-FR" dirty="0"/>
          </a:p>
        </p:txBody>
      </p:sp>
    </p:spTree>
    <p:extLst>
      <p:ext uri="{BB962C8B-B14F-4D97-AF65-F5344CB8AC3E}">
        <p14:creationId xmlns:p14="http://schemas.microsoft.com/office/powerpoint/2010/main" val="8344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37D5F3-8C28-48C2-BD9B-7809DC0C55FE}"/>
              </a:ext>
            </a:extLst>
          </p:cNvPr>
          <p:cNvSpPr>
            <a:spLocks noGrp="1"/>
          </p:cNvSpPr>
          <p:nvPr>
            <p:ph type="title"/>
          </p:nvPr>
        </p:nvSpPr>
        <p:spPr/>
        <p:txBody>
          <a:bodyPr/>
          <a:lstStyle/>
          <a:p>
            <a:r>
              <a:rPr lang="fr-FR" dirty="0"/>
              <a:t>Effet de seuil et </a:t>
            </a:r>
            <a:r>
              <a:rPr lang="fr-FR" dirty="0" err="1"/>
              <a:t>gerrymandering</a:t>
            </a:r>
            <a:r>
              <a:rPr lang="fr-FR" dirty="0"/>
              <a:t> </a:t>
            </a:r>
          </a:p>
        </p:txBody>
      </p:sp>
      <p:sp>
        <p:nvSpPr>
          <p:cNvPr id="3" name="Espace réservé du contenu 2">
            <a:extLst>
              <a:ext uri="{FF2B5EF4-FFF2-40B4-BE49-F238E27FC236}">
                <a16:creationId xmlns:a16="http://schemas.microsoft.com/office/drawing/2014/main" id="{839670AD-C99E-46BA-AAF9-A3589EB9CFE0}"/>
              </a:ext>
            </a:extLst>
          </p:cNvPr>
          <p:cNvSpPr>
            <a:spLocks noGrp="1"/>
          </p:cNvSpPr>
          <p:nvPr>
            <p:ph idx="1"/>
          </p:nvPr>
        </p:nvSpPr>
        <p:spPr>
          <a:xfrm>
            <a:off x="836136" y="1995060"/>
            <a:ext cx="10995646" cy="4617406"/>
          </a:xfrm>
        </p:spPr>
        <p:txBody>
          <a:bodyPr>
            <a:normAutofit/>
          </a:bodyPr>
          <a:lstStyle/>
          <a:p>
            <a:r>
              <a:rPr lang="fr-FR" sz="2100" dirty="0"/>
              <a:t>Le </a:t>
            </a:r>
            <a:r>
              <a:rPr lang="fr-FR" sz="2100" dirty="0" err="1"/>
              <a:t>gerrymandering</a:t>
            </a:r>
            <a:r>
              <a:rPr lang="fr-FR" sz="2100" dirty="0"/>
              <a:t> est une manœuvre, </a:t>
            </a:r>
            <a:r>
              <a:rPr lang="fr-FR" sz="2100" b="1" dirty="0"/>
              <a:t>à nombre de circonscription et nombre de sièges par circonscription donnés,</a:t>
            </a:r>
            <a:r>
              <a:rPr lang="fr-FR" sz="2100" dirty="0"/>
              <a:t> permettant de maximiser l’effet de seuil en jouant sur le découpages des circonscriptions.  </a:t>
            </a:r>
          </a:p>
          <a:p>
            <a:endParaRPr lang="fr-FR" sz="2100" dirty="0"/>
          </a:p>
          <a:p>
            <a:r>
              <a:rPr lang="fr-FR" sz="2100" dirty="0"/>
              <a:t>Deux méthodes : 	</a:t>
            </a:r>
          </a:p>
          <a:p>
            <a:pPr lvl="1"/>
            <a:r>
              <a:rPr lang="fr-FR" dirty="0"/>
              <a:t>Packing : les votants d’un parti sont concentrés dans un petit nombre de circonscriptions, créant un surplus de vote</a:t>
            </a:r>
          </a:p>
          <a:p>
            <a:pPr lvl="1"/>
            <a:r>
              <a:rPr lang="fr-FR" dirty="0"/>
              <a:t>Cracking (ou dilution) : les votants d’un parti sont répartis dans le plus nombre possible de circonscriptions, les mettant en minorité à chaque fois</a:t>
            </a:r>
          </a:p>
        </p:txBody>
      </p:sp>
    </p:spTree>
    <p:extLst>
      <p:ext uri="{BB962C8B-B14F-4D97-AF65-F5344CB8AC3E}">
        <p14:creationId xmlns:p14="http://schemas.microsoft.com/office/powerpoint/2010/main" val="248890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37D5F3-8C28-48C2-BD9B-7809DC0C55FE}"/>
              </a:ext>
            </a:extLst>
          </p:cNvPr>
          <p:cNvSpPr>
            <a:spLocks noGrp="1"/>
          </p:cNvSpPr>
          <p:nvPr>
            <p:ph type="title"/>
          </p:nvPr>
        </p:nvSpPr>
        <p:spPr/>
        <p:txBody>
          <a:bodyPr/>
          <a:lstStyle/>
          <a:p>
            <a:r>
              <a:rPr lang="fr-FR" dirty="0"/>
              <a:t>Illustration théorique  </a:t>
            </a:r>
          </a:p>
        </p:txBody>
      </p:sp>
      <p:pic>
        <p:nvPicPr>
          <p:cNvPr id="5" name="Image 4">
            <a:extLst>
              <a:ext uri="{FF2B5EF4-FFF2-40B4-BE49-F238E27FC236}">
                <a16:creationId xmlns:a16="http://schemas.microsoft.com/office/drawing/2014/main" id="{846A5F1B-7B5F-404A-9934-C8041249F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393" y="2062374"/>
            <a:ext cx="8872117" cy="4633216"/>
          </a:xfrm>
          <a:prstGeom prst="rect">
            <a:avLst/>
          </a:prstGeom>
        </p:spPr>
      </p:pic>
      <p:sp>
        <p:nvSpPr>
          <p:cNvPr id="7" name="Rectangle 6">
            <a:extLst>
              <a:ext uri="{FF2B5EF4-FFF2-40B4-BE49-F238E27FC236}">
                <a16:creationId xmlns:a16="http://schemas.microsoft.com/office/drawing/2014/main" id="{7CEC71F8-8985-4193-8BBD-69658148171C}"/>
              </a:ext>
            </a:extLst>
          </p:cNvPr>
          <p:cNvSpPr/>
          <p:nvPr/>
        </p:nvSpPr>
        <p:spPr>
          <a:xfrm>
            <a:off x="6493166" y="425840"/>
            <a:ext cx="5551059" cy="1125886"/>
          </a:xfrm>
          <a:prstGeom prst="rect">
            <a:avLst/>
          </a:prstGeom>
        </p:spPr>
        <p:txBody>
          <a:bodyPr wrap="square">
            <a:spAutoFit/>
          </a:bodyPr>
          <a:lstStyle/>
          <a:p>
            <a:pPr>
              <a:lnSpc>
                <a:spcPct val="107000"/>
              </a:lnSpc>
              <a:spcAft>
                <a:spcPts val="800"/>
              </a:spcAft>
            </a:pPr>
            <a:r>
              <a:rPr lang="fr-FR" sz="1600" dirty="0">
                <a:ea typeface="Times New Roman" panose="02020603050405020304" pitchFamily="18" charset="0"/>
                <a:cs typeface="Times New Roman" panose="02020603050405020304" pitchFamily="18" charset="0"/>
              </a:rPr>
              <a:t>"des législateurs choisissant des électeurs plutôt que des électeurs choisissant des législateurs" </a:t>
            </a:r>
            <a:r>
              <a:rPr lang="fr-FR" sz="1600" i="1" dirty="0">
                <a:ea typeface="Times New Roman" panose="02020603050405020304" pitchFamily="18" charset="0"/>
                <a:cs typeface="Times New Roman" panose="02020603050405020304" pitchFamily="18" charset="0"/>
              </a:rPr>
              <a:t>Dale Schultz, ancien membre républicain de l'Assemblée législative du Wisconsin et opposant au </a:t>
            </a:r>
            <a:r>
              <a:rPr lang="fr-FR" sz="1600" i="1" dirty="0" err="1">
                <a:ea typeface="Times New Roman" panose="02020603050405020304" pitchFamily="18" charset="0"/>
                <a:cs typeface="Times New Roman" panose="02020603050405020304" pitchFamily="18" charset="0"/>
              </a:rPr>
              <a:t>gerrymandering</a:t>
            </a:r>
            <a:endParaRPr lang="fr-FR" sz="1600" i="1" dirty="0">
              <a:effectLst/>
              <a:ea typeface="Calibri" panose="020F0502020204030204" pitchFamily="34" charset="0"/>
              <a:cs typeface="Times New Roman" panose="02020603050405020304" pitchFamily="18" charset="0"/>
            </a:endParaRPr>
          </a:p>
        </p:txBody>
      </p:sp>
      <p:sp>
        <p:nvSpPr>
          <p:cNvPr id="6" name="Espace réservé du contenu 2">
            <a:extLst>
              <a:ext uri="{FF2B5EF4-FFF2-40B4-BE49-F238E27FC236}">
                <a16:creationId xmlns:a16="http://schemas.microsoft.com/office/drawing/2014/main" id="{3057FC99-1EF2-4BF3-A5DC-97E1F258E260}"/>
              </a:ext>
            </a:extLst>
          </p:cNvPr>
          <p:cNvSpPr>
            <a:spLocks noGrp="1"/>
          </p:cNvSpPr>
          <p:nvPr>
            <p:ph idx="1"/>
          </p:nvPr>
        </p:nvSpPr>
        <p:spPr>
          <a:xfrm>
            <a:off x="-2" y="2005818"/>
            <a:ext cx="3216536" cy="4617406"/>
          </a:xfrm>
        </p:spPr>
        <p:txBody>
          <a:bodyPr>
            <a:normAutofit/>
          </a:bodyPr>
          <a:lstStyle/>
          <a:p>
            <a:r>
              <a:rPr lang="fr-FR" sz="2100" dirty="0"/>
              <a:t>Considérons une population de 50 personnes affiliés pour 30 d’entre eux au parti orange et 20 d’entre eux au parti violet. </a:t>
            </a:r>
          </a:p>
          <a:p>
            <a:r>
              <a:rPr lang="fr-FR" sz="2100" dirty="0"/>
              <a:t>Tous votent et s’expriment</a:t>
            </a:r>
          </a:p>
        </p:txBody>
      </p:sp>
    </p:spTree>
    <p:extLst>
      <p:ext uri="{BB962C8B-B14F-4D97-AF65-F5344CB8AC3E}">
        <p14:creationId xmlns:p14="http://schemas.microsoft.com/office/powerpoint/2010/main" val="45122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E92FEC-D97A-43E6-BABB-DB90C9C65D9C}"/>
              </a:ext>
            </a:extLst>
          </p:cNvPr>
          <p:cNvSpPr>
            <a:spLocks noGrp="1"/>
          </p:cNvSpPr>
          <p:nvPr>
            <p:ph type="title"/>
          </p:nvPr>
        </p:nvSpPr>
        <p:spPr>
          <a:xfrm>
            <a:off x="810000" y="568487"/>
            <a:ext cx="10571998" cy="970450"/>
          </a:xfrm>
        </p:spPr>
        <p:txBody>
          <a:bodyPr/>
          <a:lstStyle/>
          <a:p>
            <a:r>
              <a:rPr lang="fr-FR" dirty="0"/>
              <a:t>Et en pratique… </a:t>
            </a:r>
            <a:br>
              <a:rPr lang="fr-FR" dirty="0"/>
            </a:br>
            <a:r>
              <a:rPr lang="fr-FR" dirty="0"/>
              <a:t>L'exemple de la Caroline du Nord </a:t>
            </a:r>
          </a:p>
        </p:txBody>
      </p:sp>
      <p:pic>
        <p:nvPicPr>
          <p:cNvPr id="4" name="Espace réservé du contenu 3">
            <a:extLst>
              <a:ext uri="{FF2B5EF4-FFF2-40B4-BE49-F238E27FC236}">
                <a16:creationId xmlns:a16="http://schemas.microsoft.com/office/drawing/2014/main" id="{050EA70A-F0C8-4D25-9848-0B7107407A16}"/>
              </a:ext>
            </a:extLst>
          </p:cNvPr>
          <p:cNvPicPr>
            <a:picLocks noGrp="1" noChangeAspect="1"/>
          </p:cNvPicPr>
          <p:nvPr>
            <p:ph idx="1"/>
          </p:nvPr>
        </p:nvPicPr>
        <p:blipFill>
          <a:blip r:embed="rId2"/>
          <a:stretch>
            <a:fillRect/>
          </a:stretch>
        </p:blipFill>
        <p:spPr>
          <a:xfrm>
            <a:off x="6251442" y="3168189"/>
            <a:ext cx="5672703" cy="2623013"/>
          </a:xfrm>
          <a:prstGeom prst="rect">
            <a:avLst/>
          </a:prstGeom>
        </p:spPr>
      </p:pic>
      <p:pic>
        <p:nvPicPr>
          <p:cNvPr id="5" name="Image 4">
            <a:extLst>
              <a:ext uri="{FF2B5EF4-FFF2-40B4-BE49-F238E27FC236}">
                <a16:creationId xmlns:a16="http://schemas.microsoft.com/office/drawing/2014/main" id="{25D8C3BA-DD07-4259-A633-D44AD56C3D8C}"/>
              </a:ext>
            </a:extLst>
          </p:cNvPr>
          <p:cNvPicPr>
            <a:picLocks noChangeAspect="1"/>
          </p:cNvPicPr>
          <p:nvPr/>
        </p:nvPicPr>
        <p:blipFill>
          <a:blip r:embed="rId3"/>
          <a:stretch>
            <a:fillRect/>
          </a:stretch>
        </p:blipFill>
        <p:spPr>
          <a:xfrm>
            <a:off x="275515" y="3186667"/>
            <a:ext cx="5672703" cy="2623013"/>
          </a:xfrm>
          <a:prstGeom prst="rect">
            <a:avLst/>
          </a:prstGeom>
        </p:spPr>
      </p:pic>
      <p:sp>
        <p:nvSpPr>
          <p:cNvPr id="12" name="Espace réservé du contenu 2">
            <a:extLst>
              <a:ext uri="{FF2B5EF4-FFF2-40B4-BE49-F238E27FC236}">
                <a16:creationId xmlns:a16="http://schemas.microsoft.com/office/drawing/2014/main" id="{A63BE01E-5FBA-4A0E-B98E-E9D1E906D30A}"/>
              </a:ext>
            </a:extLst>
          </p:cNvPr>
          <p:cNvSpPr txBox="1">
            <a:spLocks/>
          </p:cNvSpPr>
          <p:nvPr/>
        </p:nvSpPr>
        <p:spPr>
          <a:xfrm>
            <a:off x="808428" y="2189022"/>
            <a:ext cx="10995646" cy="80355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fr-FR" sz="2100" dirty="0"/>
              <a:t>l’Etat envoie 13 élus à la Chambre des Représentants à Washington</a:t>
            </a:r>
          </a:p>
        </p:txBody>
      </p:sp>
      <p:sp>
        <p:nvSpPr>
          <p:cNvPr id="14" name="Espace réservé du contenu 2">
            <a:extLst>
              <a:ext uri="{FF2B5EF4-FFF2-40B4-BE49-F238E27FC236}">
                <a16:creationId xmlns:a16="http://schemas.microsoft.com/office/drawing/2014/main" id="{8C7AB2E6-00F3-42A8-AEC6-AEC16B6C515B}"/>
              </a:ext>
            </a:extLst>
          </p:cNvPr>
          <p:cNvSpPr txBox="1">
            <a:spLocks/>
          </p:cNvSpPr>
          <p:nvPr/>
        </p:nvSpPr>
        <p:spPr>
          <a:xfrm>
            <a:off x="609847" y="5869719"/>
            <a:ext cx="4913499" cy="80355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fr-FR" sz="2100" dirty="0"/>
              <a:t>Evolution de la répartition des votes</a:t>
            </a:r>
          </a:p>
        </p:txBody>
      </p:sp>
      <p:sp>
        <p:nvSpPr>
          <p:cNvPr id="15" name="Espace réservé du contenu 2">
            <a:extLst>
              <a:ext uri="{FF2B5EF4-FFF2-40B4-BE49-F238E27FC236}">
                <a16:creationId xmlns:a16="http://schemas.microsoft.com/office/drawing/2014/main" id="{DA5DFDDF-E4E0-4EF4-9EBB-E49B848BDDFA}"/>
              </a:ext>
            </a:extLst>
          </p:cNvPr>
          <p:cNvSpPr txBox="1">
            <a:spLocks/>
          </p:cNvSpPr>
          <p:nvPr/>
        </p:nvSpPr>
        <p:spPr>
          <a:xfrm>
            <a:off x="6608879" y="5865102"/>
            <a:ext cx="4913499" cy="80355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fr-FR" sz="2100" dirty="0"/>
              <a:t>Evolution de la répartition des sièges</a:t>
            </a:r>
          </a:p>
        </p:txBody>
      </p:sp>
      <p:sp>
        <p:nvSpPr>
          <p:cNvPr id="16" name="Espace réservé du contenu 2">
            <a:extLst>
              <a:ext uri="{FF2B5EF4-FFF2-40B4-BE49-F238E27FC236}">
                <a16:creationId xmlns:a16="http://schemas.microsoft.com/office/drawing/2014/main" id="{7F069E6D-DF91-4002-AA77-2DA2B9D7E3E0}"/>
              </a:ext>
            </a:extLst>
          </p:cNvPr>
          <p:cNvSpPr txBox="1">
            <a:spLocks/>
          </p:cNvSpPr>
          <p:nvPr/>
        </p:nvSpPr>
        <p:spPr>
          <a:xfrm>
            <a:off x="8515929" y="5663610"/>
            <a:ext cx="3565235" cy="390829"/>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fr-FR" sz="1050" dirty="0"/>
              <a:t>Source : Chambre des Représentants des Etats-Unis</a:t>
            </a:r>
            <a:endParaRPr lang="fr-FR" sz="1200" dirty="0"/>
          </a:p>
        </p:txBody>
      </p:sp>
    </p:spTree>
    <p:extLst>
      <p:ext uri="{BB962C8B-B14F-4D97-AF65-F5344CB8AC3E}">
        <p14:creationId xmlns:p14="http://schemas.microsoft.com/office/powerpoint/2010/main" val="110832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AB62DD-AF26-4400-A5E0-794AA5FA2291}"/>
              </a:ext>
            </a:extLst>
          </p:cNvPr>
          <p:cNvSpPr>
            <a:spLocks noGrp="1"/>
          </p:cNvSpPr>
          <p:nvPr>
            <p:ph type="title"/>
          </p:nvPr>
        </p:nvSpPr>
        <p:spPr/>
        <p:txBody>
          <a:bodyPr/>
          <a:lstStyle/>
          <a:p>
            <a:r>
              <a:rPr lang="fr-FR" dirty="0"/>
              <a:t>Géographie électorale…</a:t>
            </a:r>
          </a:p>
        </p:txBody>
      </p:sp>
      <p:pic>
        <p:nvPicPr>
          <p:cNvPr id="8" name="Image 7">
            <a:extLst>
              <a:ext uri="{FF2B5EF4-FFF2-40B4-BE49-F238E27FC236}">
                <a16:creationId xmlns:a16="http://schemas.microsoft.com/office/drawing/2014/main" id="{27344EEE-849A-490F-AE9C-5FC866D9D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830" y="2207491"/>
            <a:ext cx="9944394" cy="4313381"/>
          </a:xfrm>
          <a:prstGeom prst="rect">
            <a:avLst/>
          </a:prstGeom>
        </p:spPr>
      </p:pic>
    </p:spTree>
    <p:extLst>
      <p:ext uri="{BB962C8B-B14F-4D97-AF65-F5344CB8AC3E}">
        <p14:creationId xmlns:p14="http://schemas.microsoft.com/office/powerpoint/2010/main" val="132827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i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is">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ncis">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TM03457503[[fn=Concis]]</Template>
  <TotalTime>3084</TotalTime>
  <Words>1306</Words>
  <Application>Microsoft Office PowerPoint</Application>
  <PresentationFormat>Grand écran</PresentationFormat>
  <Paragraphs>86</Paragraphs>
  <Slides>15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Calibri</vt:lpstr>
      <vt:lpstr>Century Gothic</vt:lpstr>
      <vt:lpstr>Wingdings 2</vt:lpstr>
      <vt:lpstr>Concis</vt:lpstr>
      <vt:lpstr>Présentation PowerPoint</vt:lpstr>
      <vt:lpstr>Gerrymandering ?</vt:lpstr>
      <vt:lpstr>Les origines</vt:lpstr>
      <vt:lpstr>Pré-requis : le découpage électoral  </vt:lpstr>
      <vt:lpstr>L’effet de seuil </vt:lpstr>
      <vt:lpstr>Effet de seuil et gerrymandering </vt:lpstr>
      <vt:lpstr>Illustration théorique  </vt:lpstr>
      <vt:lpstr>Et en pratique…  L'exemple de la Caroline du Nord </vt:lpstr>
      <vt:lpstr>Géographie électorale…</vt:lpstr>
      <vt:lpstr>Un cadre institutionnel favorable… </vt:lpstr>
      <vt:lpstr>…à une pratique qui prospère !</vt:lpstr>
      <vt:lpstr>Gerrymandering 2.0 </vt:lpstr>
      <vt:lpstr>Et en France…</vt:lpstr>
      <vt:lpstr>Une dernière pensée pour Eldridge Gerry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Jean-Jacques RIHM</dc:creator>
  <cp:lastModifiedBy>Jean-Jacques RIHM</cp:lastModifiedBy>
  <cp:revision>50</cp:revision>
  <dcterms:created xsi:type="dcterms:W3CDTF">2020-04-12T13:46:27Z</dcterms:created>
  <dcterms:modified xsi:type="dcterms:W3CDTF">2020-04-14T22:15:27Z</dcterms:modified>
</cp:coreProperties>
</file>